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8" r:id="rId3"/>
  </p:sldMasterIdLst>
  <p:sldIdLst>
    <p:sldId id="263" r:id="rId4"/>
    <p:sldId id="266" r:id="rId5"/>
    <p:sldId id="257" r:id="rId6"/>
    <p:sldId id="258" r:id="rId7"/>
    <p:sldId id="259" r:id="rId8"/>
    <p:sldId id="260" r:id="rId9"/>
    <p:sldId id="261" r:id="rId10"/>
    <p:sldId id="262" r:id="rId11"/>
    <p:sldId id="265" r:id="rId12"/>
    <p:sldId id="267" r:id="rId13"/>
  </p:sldIdLst>
  <p:sldSz cx="9144000" cy="6858000" type="letter"/>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0015"/>
    <a:srgbClr val="600012"/>
    <a:srgbClr val="A800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0" y="3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24.03.2022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24.03.2022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24.03.2022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24.03.2022</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95632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24.03.2022</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01937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24.03.2022</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1475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24.03.2022</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555440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solidFill>
                  <a:prstClr val="black">
                    <a:tint val="75000"/>
                  </a:prstClr>
                </a:solidFill>
              </a:rPr>
              <a:pPr/>
              <a:t>24.03.2022</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793029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solidFill>
                  <a:prstClr val="black">
                    <a:tint val="75000"/>
                  </a:prstClr>
                </a:solidFill>
              </a:rPr>
              <a:pPr/>
              <a:t>24.03.2022</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27633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solidFill>
                  <a:prstClr val="black">
                    <a:tint val="75000"/>
                  </a:prstClr>
                </a:solidFill>
              </a:rPr>
              <a:pPr/>
              <a:t>24.03.2022</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2556273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24.03.2022</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47859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pPr/>
              <a:t>24.03.2022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24.03.2022</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784730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24.03.2022</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060607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24.03.2022</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728970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24.03.2022</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extLst>
      <p:ext uri="{BB962C8B-B14F-4D97-AF65-F5344CB8AC3E}">
        <p14:creationId xmlns:p14="http://schemas.microsoft.com/office/powerpoint/2010/main" val="24435712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24.03.2022</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extLst>
      <p:ext uri="{BB962C8B-B14F-4D97-AF65-F5344CB8AC3E}">
        <p14:creationId xmlns:p14="http://schemas.microsoft.com/office/powerpoint/2010/main" val="39049503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24.03.2022</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35983828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24.03.2022</a:t>
            </a:fld>
            <a:endParaRPr lang="ru-RU">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extLst>
      <p:ext uri="{BB962C8B-B14F-4D97-AF65-F5344CB8AC3E}">
        <p14:creationId xmlns:p14="http://schemas.microsoft.com/office/powerpoint/2010/main" val="26268904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24.03.2022</a:t>
            </a:fld>
            <a:endParaRPr lang="ru-RU">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ru-RU">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41667747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24.03.2022</a:t>
            </a:fld>
            <a:endParaRPr lang="ru-RU">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ru-RU">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5014858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24.03.2022</a:t>
            </a:fld>
            <a:endParaRPr lang="ru-RU">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ru-RU">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65974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24.03.2022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24.03.2022</a:t>
            </a:fld>
            <a:endParaRPr lang="ru-RU">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11927241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24.03.2022</a:t>
            </a:fld>
            <a:endParaRPr lang="ru-RU">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extLst>
      <p:ext uri="{BB962C8B-B14F-4D97-AF65-F5344CB8AC3E}">
        <p14:creationId xmlns:p14="http://schemas.microsoft.com/office/powerpoint/2010/main" val="1572192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24.03.2022</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10002788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24.03.2022</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516135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pPr/>
              <a:t>24.03.2022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24.03.2022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24.03.2022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24.03.2022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24.03.2022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24.03.2022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pPr/>
              <a:t>24.03.2022</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solidFill>
                  <a:prstClr val="black">
                    <a:tint val="75000"/>
                  </a:prstClr>
                </a:solidFill>
              </a:rPr>
              <a:pPr/>
              <a:t>24.03.2022</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78909103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solidFill>
                  <a:prstClr val="black">
                    <a:lumMod val="50000"/>
                    <a:lumOff val="50000"/>
                  </a:prstClr>
                </a:solidFill>
              </a:rPr>
              <a:pPr/>
              <a:t>24.03.2022</a:t>
            </a:fld>
            <a:endParaRPr lang="ru-RU">
              <a:solidFill>
                <a:prstClr val="black">
                  <a:lumMod val="50000"/>
                  <a:lumOff val="50000"/>
                </a:prstClr>
              </a:solidFill>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p14="http://schemas.microsoft.com/office/powerpoint/2010/main" val="256289480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4" name="Подзаголовок 2"/>
          <p:cNvSpPr txBox="1">
            <a:spLocks/>
          </p:cNvSpPr>
          <p:nvPr/>
        </p:nvSpPr>
        <p:spPr>
          <a:xfrm>
            <a:off x="5076056" y="4581128"/>
            <a:ext cx="3600400" cy="1752600"/>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ru-RU" sz="6900" b="1">
                <a:solidFill>
                  <a:srgbClr val="FFFF00"/>
                </a:solidFill>
                <a:latin typeface="Arial Black" panose="020B0A04020102020204" pitchFamily="34" charset="0"/>
              </a:rPr>
              <a:t>ПАСПОРТ</a:t>
            </a:r>
          </a:p>
          <a:p>
            <a:r>
              <a:rPr lang="ru-RU" sz="4000" b="1">
                <a:solidFill>
                  <a:srgbClr val="FFFF00"/>
                </a:solidFill>
                <a:latin typeface="Arial Black" panose="020B0A04020102020204" pitchFamily="34" charset="0"/>
              </a:rPr>
              <a:t>БЕЗОПАСНОСТИ</a:t>
            </a:r>
          </a:p>
          <a:p>
            <a:r>
              <a:rPr lang="ru-RU" sz="4000" b="1">
                <a:solidFill>
                  <a:srgbClr val="FFFF00"/>
                </a:solidFill>
                <a:latin typeface="Arial Black" panose="020B0A04020102020204" pitchFamily="34" charset="0"/>
              </a:rPr>
              <a:t> ШКОЛЬНИКА</a:t>
            </a:r>
            <a:endParaRPr lang="ru-RU" sz="4000" b="1" dirty="0">
              <a:solidFill>
                <a:srgbClr val="FFFF00"/>
              </a:solidFill>
              <a:latin typeface="Arial Black" panose="020B0A04020102020204" pitchFamily="34" charset="0"/>
            </a:endParaRPr>
          </a:p>
        </p:txBody>
      </p:sp>
      <p:pic>
        <p:nvPicPr>
          <p:cNvPr id="10" name="Рисунок 9">
            <a:extLst>
              <a:ext uri="{FF2B5EF4-FFF2-40B4-BE49-F238E27FC236}">
                <a16:creationId xmlns:a16="http://schemas.microsoft.com/office/drawing/2014/main" id="{C106FEA4-76BB-412E-8453-D94217372A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764704"/>
            <a:ext cx="2526984" cy="3352381"/>
          </a:xfrm>
          <a:prstGeom prst="rect">
            <a:avLst/>
          </a:prstGeom>
        </p:spPr>
      </p:pic>
    </p:spTree>
    <p:extLst>
      <p:ext uri="{BB962C8B-B14F-4D97-AF65-F5344CB8AC3E}">
        <p14:creationId xmlns:p14="http://schemas.microsoft.com/office/powerpoint/2010/main" val="4185710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p:cNvSpPr txBox="1">
            <a:spLocks/>
          </p:cNvSpPr>
          <p:nvPr/>
        </p:nvSpPr>
        <p:spPr>
          <a:xfrm>
            <a:off x="323528" y="558695"/>
            <a:ext cx="4104456" cy="566049"/>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ТЕЛЕФОНЫ ЭКСТРЕННЫХ СЛУЖБ</a:t>
            </a:r>
          </a:p>
          <a:p>
            <a:r>
              <a:rPr lang="ru-RU" sz="1800" dirty="0">
                <a:solidFill>
                  <a:srgbClr val="0070C0"/>
                </a:solidFill>
                <a:latin typeface="Arial" panose="020B0604020202020204" pitchFamily="34" charset="0"/>
                <a:cs typeface="Arial" panose="020B0604020202020204" pitchFamily="34" charset="0"/>
              </a:rPr>
              <a:t>(помощь круглосуточно)</a:t>
            </a:r>
            <a:endParaRPr lang="ru-RU" sz="2000" dirty="0">
              <a:solidFill>
                <a:srgbClr val="0070C0"/>
              </a:solidFill>
              <a:latin typeface="Arial" panose="020B0604020202020204" pitchFamily="34" charset="0"/>
              <a:cs typeface="Arial" panose="020B0604020202020204" pitchFamily="34" charset="0"/>
            </a:endParaRPr>
          </a:p>
        </p:txBody>
      </p:sp>
      <p:graphicFrame>
        <p:nvGraphicFramePr>
          <p:cNvPr id="13" name="Таблица 12"/>
          <p:cNvGraphicFramePr>
            <a:graphicFrameLocks noGrp="1"/>
          </p:cNvGraphicFramePr>
          <p:nvPr>
            <p:extLst>
              <p:ext uri="{D42A27DB-BD31-4B8C-83A1-F6EECF244321}">
                <p14:modId xmlns:p14="http://schemas.microsoft.com/office/powerpoint/2010/main" val="1768877422"/>
              </p:ext>
            </p:extLst>
          </p:nvPr>
        </p:nvGraphicFramePr>
        <p:xfrm>
          <a:off x="467544" y="1484784"/>
          <a:ext cx="3744416" cy="1856232"/>
        </p:xfrm>
        <a:graphic>
          <a:graphicData uri="http://schemas.openxmlformats.org/drawingml/2006/table">
            <a:tbl>
              <a:tblPr firstRow="1" firstCol="1" bandRow="1"/>
              <a:tblGrid>
                <a:gridCol w="2129494">
                  <a:extLst>
                    <a:ext uri="{9D8B030D-6E8A-4147-A177-3AD203B41FA5}">
                      <a16:colId xmlns:a16="http://schemas.microsoft.com/office/drawing/2014/main" val="20000"/>
                    </a:ext>
                  </a:extLst>
                </a:gridCol>
                <a:gridCol w="1614922">
                  <a:extLst>
                    <a:ext uri="{9D8B030D-6E8A-4147-A177-3AD203B41FA5}">
                      <a16:colId xmlns:a16="http://schemas.microsoft.com/office/drawing/2014/main" val="20001"/>
                    </a:ext>
                  </a:extLst>
                </a:gridCol>
              </a:tblGrid>
              <a:tr h="0">
                <a:tc>
                  <a:txBody>
                    <a:bodyPr/>
                    <a:lstStyle/>
                    <a:p>
                      <a:pPr algn="ctr">
                        <a:lnSpc>
                          <a:spcPct val="115000"/>
                        </a:lnSpc>
                        <a:spcAft>
                          <a:spcPts val="0"/>
                        </a:spcAft>
                      </a:pPr>
                      <a:r>
                        <a:rPr lang="ru-RU" sz="1600" dirty="0">
                          <a:solidFill>
                            <a:srgbClr val="0033CC"/>
                          </a:solidFill>
                          <a:effectLst/>
                          <a:latin typeface="Times New Roman"/>
                          <a:ea typeface="Calibri"/>
                          <a:cs typeface="Times New Roman"/>
                        </a:rPr>
                        <a:t>Название службы</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33CC"/>
                          </a:solidFill>
                          <a:effectLst/>
                          <a:latin typeface="Times New Roman"/>
                          <a:ea typeface="Calibri"/>
                          <a:cs typeface="Times New Roman"/>
                        </a:rPr>
                        <a:t>Номер телефона</a:t>
                      </a:r>
                      <a:endParaRPr lang="ru-RU"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nSpc>
                          <a:spcPct val="115000"/>
                        </a:lnSpc>
                        <a:spcAft>
                          <a:spcPts val="0"/>
                        </a:spcAft>
                      </a:pPr>
                      <a:r>
                        <a:rPr lang="ru-RU" sz="1600" b="1" dirty="0">
                          <a:solidFill>
                            <a:srgbClr val="FF0000"/>
                          </a:solidFill>
                          <a:effectLst/>
                          <a:latin typeface="Times New Roman"/>
                          <a:ea typeface="Calibri"/>
                          <a:cs typeface="Times New Roman"/>
                        </a:rPr>
                        <a:t>Единый телефон службы спасения</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a:solidFill>
                            <a:srgbClr val="FF0000"/>
                          </a:solidFill>
                          <a:effectLst/>
                          <a:latin typeface="Times New Roman"/>
                          <a:ea typeface="Calibri"/>
                          <a:cs typeface="Times New Roman"/>
                        </a:rPr>
                        <a:t>112</a:t>
                      </a:r>
                      <a:endParaRPr lang="ru-RU"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nSpc>
                          <a:spcPct val="115000"/>
                        </a:lnSpc>
                        <a:spcAft>
                          <a:spcPts val="0"/>
                        </a:spcAft>
                      </a:pPr>
                      <a:r>
                        <a:rPr lang="ru-RU" sz="1600" b="1" dirty="0">
                          <a:effectLst/>
                          <a:latin typeface="Times New Roman"/>
                          <a:ea typeface="Calibri"/>
                          <a:cs typeface="Times New Roman"/>
                        </a:rPr>
                        <a:t>Пожарная охрана</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a:effectLst/>
                          <a:latin typeface="Times New Roman"/>
                          <a:ea typeface="Calibri"/>
                          <a:cs typeface="Times New Roman"/>
                        </a:rPr>
                        <a:t>01</a:t>
                      </a:r>
                      <a:endParaRPr lang="ru-RU"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nSpc>
                          <a:spcPct val="115000"/>
                        </a:lnSpc>
                        <a:spcAft>
                          <a:spcPts val="0"/>
                        </a:spcAft>
                      </a:pPr>
                      <a:r>
                        <a:rPr lang="ru-RU" sz="1600" b="1" dirty="0">
                          <a:effectLst/>
                          <a:latin typeface="Times New Roman"/>
                          <a:ea typeface="Calibri"/>
                          <a:cs typeface="Times New Roman"/>
                        </a:rPr>
                        <a:t>Полиция</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dirty="0">
                          <a:effectLst/>
                          <a:latin typeface="Times New Roman"/>
                          <a:ea typeface="Calibri"/>
                          <a:cs typeface="Times New Roman"/>
                        </a:rPr>
                        <a:t>02</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nSpc>
                          <a:spcPct val="115000"/>
                        </a:lnSpc>
                        <a:spcAft>
                          <a:spcPts val="0"/>
                        </a:spcAft>
                      </a:pPr>
                      <a:r>
                        <a:rPr lang="ru-RU" sz="1600" b="1" dirty="0">
                          <a:effectLst/>
                          <a:latin typeface="Times New Roman"/>
                          <a:ea typeface="Calibri"/>
                          <a:cs typeface="Times New Roman"/>
                        </a:rPr>
                        <a:t>Скорая помощь</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a:effectLst/>
                          <a:latin typeface="Times New Roman"/>
                          <a:ea typeface="Calibri"/>
                          <a:cs typeface="Times New Roman"/>
                        </a:rPr>
                        <a:t>03</a:t>
                      </a:r>
                      <a:endParaRPr lang="ru-RU"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nSpc>
                          <a:spcPct val="115000"/>
                        </a:lnSpc>
                        <a:spcAft>
                          <a:spcPts val="0"/>
                        </a:spcAft>
                      </a:pPr>
                      <a:r>
                        <a:rPr lang="ru-RU" sz="1600" b="1" dirty="0">
                          <a:effectLst/>
                          <a:latin typeface="Times New Roman"/>
                          <a:ea typeface="Calibri"/>
                          <a:cs typeface="Times New Roman"/>
                        </a:rPr>
                        <a:t>Газовая служба</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dirty="0">
                          <a:effectLst/>
                          <a:latin typeface="Times New Roman"/>
                          <a:ea typeface="Calibri"/>
                          <a:cs typeface="Times New Roman"/>
                        </a:rPr>
                        <a:t>04</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6" name="Заголовок 1"/>
          <p:cNvSpPr txBox="1">
            <a:spLocks/>
          </p:cNvSpPr>
          <p:nvPr/>
        </p:nvSpPr>
        <p:spPr>
          <a:xfrm>
            <a:off x="179512" y="3573016"/>
            <a:ext cx="4104456" cy="56604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ТЕЛЕФОНЫ РОДСТВЕННИКОВ</a:t>
            </a:r>
            <a:endParaRPr lang="ru-RU" sz="2000" dirty="0">
              <a:solidFill>
                <a:srgbClr val="0070C0"/>
              </a:solidFill>
              <a:latin typeface="Arial" panose="020B0604020202020204" pitchFamily="34" charset="0"/>
              <a:cs typeface="Arial" panose="020B0604020202020204" pitchFamily="34" charset="0"/>
            </a:endParaRPr>
          </a:p>
        </p:txBody>
      </p:sp>
      <p:sp>
        <p:nvSpPr>
          <p:cNvPr id="17" name="Прямоугольник 16"/>
          <p:cNvSpPr/>
          <p:nvPr/>
        </p:nvSpPr>
        <p:spPr>
          <a:xfrm>
            <a:off x="467544" y="4293096"/>
            <a:ext cx="37444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467544" y="4653136"/>
            <a:ext cx="37444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18"/>
          <p:cNvSpPr/>
          <p:nvPr/>
        </p:nvSpPr>
        <p:spPr>
          <a:xfrm>
            <a:off x="467544" y="5013176"/>
            <a:ext cx="37444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467544" y="5373216"/>
            <a:ext cx="37444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 name="Рисунок 4">
            <a:extLst>
              <a:ext uri="{FF2B5EF4-FFF2-40B4-BE49-F238E27FC236}">
                <a16:creationId xmlns:a16="http://schemas.microsoft.com/office/drawing/2014/main" id="{7F71BF23-7D22-4CB3-A388-C72F919B91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4860" y="1484784"/>
            <a:ext cx="3721596" cy="2791197"/>
          </a:xfrm>
          <a:prstGeom prst="rect">
            <a:avLst/>
          </a:prstGeom>
        </p:spPr>
      </p:pic>
    </p:spTree>
    <p:extLst>
      <p:ext uri="{BB962C8B-B14F-4D97-AF65-F5344CB8AC3E}">
        <p14:creationId xmlns:p14="http://schemas.microsoft.com/office/powerpoint/2010/main" val="885244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004048" y="1124744"/>
            <a:ext cx="3754760" cy="4896544"/>
          </a:xfrm>
        </p:spPr>
        <p:txBody>
          <a:bodyPr>
            <a:normAutofit fontScale="92500" lnSpcReduction="10000"/>
          </a:bodyPr>
          <a:lstStyle/>
          <a:p>
            <a:pPr marL="0" indent="0" algn="just">
              <a:spcBef>
                <a:spcPts val="300"/>
              </a:spcBef>
              <a:buNone/>
            </a:pPr>
            <a:r>
              <a:rPr lang="ru-RU" sz="1600" dirty="0">
                <a:latin typeface="Times New Roman" panose="02020603050405020304" pitchFamily="18" charset="0"/>
                <a:cs typeface="Times New Roman" panose="02020603050405020304" pitchFamily="18" charset="0"/>
              </a:rPr>
              <a:t>   Паспорт, который ты держишь в руках, поможет тебе получить знания по очень важном предмету – безопасности жизнедеятельности. Наш мир очень не прост. И опасностей, подстерегающих человека дома, на улице и во время отдыха сегодня,  к сожалению, стало гораздо больше, чем во времена твоих бабушек и дедушек.</a:t>
            </a:r>
          </a:p>
          <a:p>
            <a:pPr marL="0" indent="0" algn="just">
              <a:spcBef>
                <a:spcPts val="300"/>
              </a:spcBef>
              <a:buNone/>
            </a:pP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Ты, конечно, можешь сказать</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«Мне придут на помощь». И это правда. </a:t>
            </a:r>
            <a:endParaRPr lang="en-US" sz="1600" dirty="0">
              <a:latin typeface="Times New Roman" panose="02020603050405020304" pitchFamily="18" charset="0"/>
              <a:cs typeface="Times New Roman" panose="02020603050405020304" pitchFamily="18" charset="0"/>
            </a:endParaRPr>
          </a:p>
          <a:p>
            <a:pPr marL="0" indent="0" algn="just">
              <a:spcBef>
                <a:spcPts val="300"/>
              </a:spcBef>
              <a:buNone/>
            </a:pPr>
            <a:r>
              <a:rPr lang="ru-RU" sz="1600" dirty="0">
                <a:latin typeface="Times New Roman" panose="02020603050405020304" pitchFamily="18" charset="0"/>
                <a:cs typeface="Times New Roman" panose="02020603050405020304" pitchFamily="18" charset="0"/>
              </a:rPr>
              <a:t>   В любое время дня и ночи пожарные и спасатели готовы помочь всем, кто попал в беду. Но бывают ситуации, когда ждать помощь нет времени, когда одна минута может сохранить жизнь тебе, твоим друзьям и родным. Знания как поступить в том или ином случае, умелые действия одного человека могут предотвратить беду.</a:t>
            </a:r>
          </a:p>
          <a:p>
            <a:pPr marL="0" indent="0" algn="just">
              <a:spcBef>
                <a:spcPts val="300"/>
              </a:spcBef>
              <a:buNone/>
            </a:pPr>
            <a:r>
              <a:rPr lang="ru-RU" sz="1600"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Будь готов к любым жизненным ситуациям и ничего не бойся! </a:t>
            </a:r>
          </a:p>
        </p:txBody>
      </p:sp>
      <p:sp>
        <p:nvSpPr>
          <p:cNvPr id="8" name="Заголовок 1"/>
          <p:cNvSpPr txBox="1">
            <a:spLocks/>
          </p:cNvSpPr>
          <p:nvPr/>
        </p:nvSpPr>
        <p:spPr>
          <a:xfrm>
            <a:off x="4860032" y="620688"/>
            <a:ext cx="4104456" cy="70153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УВАЖАЕМЫЙ ШКОЛЬНИК!</a:t>
            </a:r>
            <a:endParaRPr lang="ru-RU" sz="2000" dirty="0">
              <a:solidFill>
                <a:srgbClr val="0070C0"/>
              </a:solidFill>
              <a:latin typeface="Arial" panose="020B0604020202020204" pitchFamily="34" charset="0"/>
              <a:cs typeface="Arial" panose="020B0604020202020204" pitchFamily="34" charset="0"/>
            </a:endParaRPr>
          </a:p>
        </p:txBody>
      </p:sp>
      <p:sp>
        <p:nvSpPr>
          <p:cNvPr id="2" name="Прямоугольник 1"/>
          <p:cNvSpPr/>
          <p:nvPr/>
        </p:nvSpPr>
        <p:spPr>
          <a:xfrm>
            <a:off x="323528" y="908720"/>
            <a:ext cx="1152128" cy="14401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Объект 2"/>
          <p:cNvSpPr txBox="1">
            <a:spLocks/>
          </p:cNvSpPr>
          <p:nvPr/>
        </p:nvSpPr>
        <p:spPr>
          <a:xfrm>
            <a:off x="1547664" y="836712"/>
            <a:ext cx="1440160" cy="28803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a:spcBef>
                <a:spcPts val="300"/>
              </a:spcBef>
              <a:buFont typeface="Georgia" pitchFamily="18" charset="0"/>
              <a:buNone/>
            </a:pPr>
            <a:r>
              <a:rPr lang="ru-RU" sz="1600" dirty="0">
                <a:latin typeface="Times New Roman" panose="02020603050405020304" pitchFamily="18" charset="0"/>
                <a:cs typeface="Times New Roman" panose="02020603050405020304" pitchFamily="18" charset="0"/>
              </a:rPr>
              <a:t>   ФАМИЛИЯ</a:t>
            </a:r>
            <a:endParaRPr lang="ru-RU" sz="1600" b="1" dirty="0">
              <a:latin typeface="Times New Roman" panose="02020603050405020304" pitchFamily="18" charset="0"/>
              <a:cs typeface="Times New Roman" panose="02020603050405020304" pitchFamily="18" charset="0"/>
            </a:endParaRPr>
          </a:p>
        </p:txBody>
      </p:sp>
      <p:sp>
        <p:nvSpPr>
          <p:cNvPr id="14" name="Прямоугольник 13"/>
          <p:cNvSpPr/>
          <p:nvPr/>
        </p:nvSpPr>
        <p:spPr>
          <a:xfrm>
            <a:off x="1763688" y="1124744"/>
            <a:ext cx="230425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Объект 2"/>
          <p:cNvSpPr txBox="1">
            <a:spLocks/>
          </p:cNvSpPr>
          <p:nvPr/>
        </p:nvSpPr>
        <p:spPr>
          <a:xfrm>
            <a:off x="1547664" y="1772816"/>
            <a:ext cx="1440160" cy="28803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a:spcBef>
                <a:spcPts val="300"/>
              </a:spcBef>
              <a:buFont typeface="Georgia" pitchFamily="18" charset="0"/>
              <a:buNone/>
            </a:pPr>
            <a:r>
              <a:rPr lang="ru-RU" sz="1600" dirty="0">
                <a:latin typeface="Times New Roman" panose="02020603050405020304" pitchFamily="18" charset="0"/>
                <a:cs typeface="Times New Roman" panose="02020603050405020304" pitchFamily="18" charset="0"/>
              </a:rPr>
              <a:t>   ИМЯ</a:t>
            </a:r>
            <a:endParaRPr lang="ru-RU" sz="1600" b="1" dirty="0">
              <a:latin typeface="Times New Roman" panose="02020603050405020304" pitchFamily="18" charset="0"/>
              <a:cs typeface="Times New Roman" panose="02020603050405020304" pitchFamily="18" charset="0"/>
            </a:endParaRPr>
          </a:p>
        </p:txBody>
      </p:sp>
      <p:sp>
        <p:nvSpPr>
          <p:cNvPr id="16" name="Прямоугольник 15"/>
          <p:cNvSpPr/>
          <p:nvPr/>
        </p:nvSpPr>
        <p:spPr>
          <a:xfrm>
            <a:off x="1763688" y="1484784"/>
            <a:ext cx="230425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1763688" y="2060848"/>
            <a:ext cx="230425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1763688" y="2636912"/>
            <a:ext cx="230425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Объект 2"/>
          <p:cNvSpPr txBox="1">
            <a:spLocks/>
          </p:cNvSpPr>
          <p:nvPr/>
        </p:nvSpPr>
        <p:spPr>
          <a:xfrm>
            <a:off x="1547664" y="2348880"/>
            <a:ext cx="1440160" cy="28803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a:spcBef>
                <a:spcPts val="300"/>
              </a:spcBef>
              <a:buFont typeface="Georgia" pitchFamily="18" charset="0"/>
              <a:buNone/>
            </a:pPr>
            <a:r>
              <a:rPr lang="ru-RU" sz="1600" dirty="0">
                <a:latin typeface="Times New Roman" panose="02020603050405020304" pitchFamily="18" charset="0"/>
                <a:cs typeface="Times New Roman" panose="02020603050405020304" pitchFamily="18" charset="0"/>
              </a:rPr>
              <a:t>   ОТЧЕСТВО</a:t>
            </a:r>
            <a:endParaRPr lang="ru-RU" sz="1600" b="1" dirty="0">
              <a:latin typeface="Times New Roman" panose="02020603050405020304" pitchFamily="18" charset="0"/>
              <a:cs typeface="Times New Roman" panose="02020603050405020304" pitchFamily="18" charset="0"/>
            </a:endParaRPr>
          </a:p>
        </p:txBody>
      </p:sp>
      <p:sp>
        <p:nvSpPr>
          <p:cNvPr id="20" name="Объект 2"/>
          <p:cNvSpPr txBox="1">
            <a:spLocks/>
          </p:cNvSpPr>
          <p:nvPr/>
        </p:nvSpPr>
        <p:spPr>
          <a:xfrm>
            <a:off x="1763688" y="3037148"/>
            <a:ext cx="1440160" cy="360040"/>
          </a:xfrm>
          <a:prstGeom prst="rect">
            <a:avLst/>
          </a:prstGeom>
        </p:spPr>
        <p:txBody>
          <a:bodyPr vert="horz" lIns="91440" tIns="45720" rIns="91440" bIns="45720" rtlCol="0">
            <a:normAutofit fontScale="700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a:spcBef>
                <a:spcPts val="300"/>
              </a:spcBef>
              <a:buFont typeface="Georgia" pitchFamily="18" charset="0"/>
              <a:buNone/>
            </a:pPr>
            <a:r>
              <a:rPr lang="ru-RU" sz="1600" dirty="0">
                <a:latin typeface="Times New Roman" panose="02020603050405020304" pitchFamily="18" charset="0"/>
                <a:cs typeface="Times New Roman" panose="02020603050405020304" pitchFamily="18" charset="0"/>
              </a:rPr>
              <a:t>   ДАТА РОЖДЕНИЯ</a:t>
            </a:r>
            <a:endParaRPr lang="ru-RU" sz="1600" b="1" dirty="0">
              <a:latin typeface="Times New Roman" panose="02020603050405020304" pitchFamily="18" charset="0"/>
              <a:cs typeface="Times New Roman" panose="02020603050405020304" pitchFamily="18" charset="0"/>
            </a:endParaRPr>
          </a:p>
        </p:txBody>
      </p:sp>
      <p:sp>
        <p:nvSpPr>
          <p:cNvPr id="21" name="Объект 2"/>
          <p:cNvSpPr txBox="1">
            <a:spLocks/>
          </p:cNvSpPr>
          <p:nvPr/>
        </p:nvSpPr>
        <p:spPr>
          <a:xfrm>
            <a:off x="251520" y="3077344"/>
            <a:ext cx="792088" cy="279648"/>
          </a:xfrm>
          <a:prstGeom prst="rect">
            <a:avLst/>
          </a:prstGeom>
        </p:spPr>
        <p:txBody>
          <a:bodyPr vert="horz" lIns="91440" tIns="45720" rIns="91440" bIns="45720" rtlCol="0">
            <a:normAutofit fontScale="850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spcBef>
                <a:spcPts val="300"/>
              </a:spcBef>
              <a:buFont typeface="Georgia" pitchFamily="18" charset="0"/>
              <a:buNone/>
            </a:pPr>
            <a:r>
              <a:rPr lang="ru-RU" sz="1600" dirty="0">
                <a:latin typeface="Times New Roman" panose="02020603050405020304" pitchFamily="18" charset="0"/>
                <a:cs typeface="Times New Roman" panose="02020603050405020304" pitchFamily="18" charset="0"/>
              </a:rPr>
              <a:t>ПОЛ</a:t>
            </a:r>
            <a:endParaRPr lang="ru-RU" sz="1600" b="1" dirty="0">
              <a:latin typeface="Times New Roman" panose="02020603050405020304" pitchFamily="18" charset="0"/>
              <a:cs typeface="Times New Roman" panose="02020603050405020304" pitchFamily="18" charset="0"/>
            </a:endParaRPr>
          </a:p>
        </p:txBody>
      </p:sp>
      <p:sp>
        <p:nvSpPr>
          <p:cNvPr id="22" name="Прямоугольник 21"/>
          <p:cNvSpPr/>
          <p:nvPr/>
        </p:nvSpPr>
        <p:spPr>
          <a:xfrm>
            <a:off x="2771800" y="3109156"/>
            <a:ext cx="1296144" cy="2478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22"/>
          <p:cNvSpPr/>
          <p:nvPr/>
        </p:nvSpPr>
        <p:spPr>
          <a:xfrm>
            <a:off x="899592" y="3109156"/>
            <a:ext cx="864096" cy="2478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Объект 2"/>
          <p:cNvSpPr txBox="1">
            <a:spLocks/>
          </p:cNvSpPr>
          <p:nvPr/>
        </p:nvSpPr>
        <p:spPr>
          <a:xfrm>
            <a:off x="72008" y="3501008"/>
            <a:ext cx="2627784" cy="28803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a:spcBef>
                <a:spcPts val="300"/>
              </a:spcBef>
              <a:buFont typeface="Georgia" pitchFamily="18" charset="0"/>
              <a:buNone/>
            </a:pPr>
            <a:r>
              <a:rPr lang="ru-RU" sz="1600" dirty="0">
                <a:latin typeface="Times New Roman" panose="02020603050405020304" pitchFamily="18" charset="0"/>
                <a:cs typeface="Times New Roman" panose="02020603050405020304" pitchFamily="18" charset="0"/>
              </a:rPr>
              <a:t>   МЕСТО РОЖДЕНИЯ</a:t>
            </a:r>
            <a:endParaRPr lang="ru-RU" sz="1600" b="1" dirty="0">
              <a:latin typeface="Times New Roman" panose="02020603050405020304" pitchFamily="18" charset="0"/>
              <a:cs typeface="Times New Roman" panose="02020603050405020304" pitchFamily="18" charset="0"/>
            </a:endParaRPr>
          </a:p>
        </p:txBody>
      </p:sp>
      <p:sp>
        <p:nvSpPr>
          <p:cNvPr id="25" name="Прямоугольник 24"/>
          <p:cNvSpPr/>
          <p:nvPr/>
        </p:nvSpPr>
        <p:spPr>
          <a:xfrm>
            <a:off x="323528" y="3789040"/>
            <a:ext cx="37444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Прямоугольник 25"/>
          <p:cNvSpPr/>
          <p:nvPr/>
        </p:nvSpPr>
        <p:spPr>
          <a:xfrm>
            <a:off x="323528" y="4149080"/>
            <a:ext cx="37444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Объект 2"/>
          <p:cNvSpPr txBox="1">
            <a:spLocks/>
          </p:cNvSpPr>
          <p:nvPr/>
        </p:nvSpPr>
        <p:spPr>
          <a:xfrm>
            <a:off x="107504" y="4509120"/>
            <a:ext cx="2232248" cy="28803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a:spcBef>
                <a:spcPts val="300"/>
              </a:spcBef>
              <a:buFont typeface="Georgia" pitchFamily="18" charset="0"/>
              <a:buNone/>
            </a:pPr>
            <a:r>
              <a:rPr lang="ru-RU" sz="1600" dirty="0">
                <a:latin typeface="Times New Roman" panose="02020603050405020304" pitchFamily="18" charset="0"/>
                <a:cs typeface="Times New Roman" panose="02020603050405020304" pitchFamily="18" charset="0"/>
              </a:rPr>
              <a:t>   ГРУППА КРОВИ</a:t>
            </a:r>
            <a:endParaRPr lang="ru-RU" sz="1600" b="1" dirty="0">
              <a:latin typeface="Times New Roman" panose="02020603050405020304" pitchFamily="18" charset="0"/>
              <a:cs typeface="Times New Roman" panose="02020603050405020304" pitchFamily="18" charset="0"/>
            </a:endParaRPr>
          </a:p>
        </p:txBody>
      </p:sp>
      <p:sp>
        <p:nvSpPr>
          <p:cNvPr id="28" name="Прямоугольник 27"/>
          <p:cNvSpPr/>
          <p:nvPr/>
        </p:nvSpPr>
        <p:spPr>
          <a:xfrm>
            <a:off x="2771800" y="4549316"/>
            <a:ext cx="1296144" cy="2478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707343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004048" y="1124744"/>
            <a:ext cx="3754760" cy="4896544"/>
          </a:xfrm>
        </p:spPr>
        <p:txBody>
          <a:bodyPr>
            <a:normAutofit/>
          </a:bodyPr>
          <a:lstStyle/>
          <a:p>
            <a:pPr marL="0" indent="0" algn="just">
              <a:spcBef>
                <a:spcPts val="300"/>
              </a:spcBef>
              <a:buNone/>
            </a:pPr>
            <a:r>
              <a:rPr lang="ru-RU" sz="1600" dirty="0">
                <a:latin typeface="Times New Roman" panose="02020603050405020304" pitchFamily="18" charset="0"/>
                <a:cs typeface="Times New Roman" panose="02020603050405020304" pitchFamily="18" charset="0"/>
              </a:rPr>
              <a:t>   </a:t>
            </a:r>
            <a:endParaRPr lang="ru-RU" sz="1600" b="1" dirty="0">
              <a:latin typeface="Times New Roman" panose="02020603050405020304" pitchFamily="18" charset="0"/>
              <a:cs typeface="Times New Roman" panose="02020603050405020304" pitchFamily="18" charset="0"/>
            </a:endParaRPr>
          </a:p>
        </p:txBody>
      </p:sp>
      <p:sp>
        <p:nvSpPr>
          <p:cNvPr id="5" name="Объект 2"/>
          <p:cNvSpPr txBox="1">
            <a:spLocks/>
          </p:cNvSpPr>
          <p:nvPr/>
        </p:nvSpPr>
        <p:spPr>
          <a:xfrm>
            <a:off x="609600" y="1277144"/>
            <a:ext cx="3754760" cy="4896544"/>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1600" dirty="0">
                <a:latin typeface="Times New Roman" panose="02020603050405020304" pitchFamily="18" charset="0"/>
                <a:cs typeface="Times New Roman" panose="02020603050405020304" pitchFamily="18" charset="0"/>
              </a:rPr>
              <a:t>Попросту говоря это крупная неприятность, которая угрожает жизни и здоровью человека, группы людей, населенному пункту. Чрезвычайные ситуации (ЧС) бывают природного и техногенного характера.</a:t>
            </a:r>
          </a:p>
          <a:p>
            <a:pPr marL="0" indent="0" algn="just">
              <a:spcBef>
                <a:spcPts val="300"/>
              </a:spcBef>
              <a:buFont typeface="Arial" panose="020B0604020202020204" pitchFamily="34" charset="0"/>
              <a:buNone/>
            </a:pPr>
            <a:r>
              <a:rPr lang="ru-RU" sz="1600"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Чрезвычайные ситуации природного характера </a:t>
            </a:r>
            <a:r>
              <a:rPr lang="ru-RU" sz="1600" dirty="0">
                <a:latin typeface="Times New Roman" panose="02020603050405020304" pitchFamily="18" charset="0"/>
                <a:cs typeface="Times New Roman" panose="02020603050405020304" pitchFamily="18" charset="0"/>
              </a:rPr>
              <a:t>– это стихийные бедствия (землетрясения, ураганы, наводнения и другие грозные явления природы).</a:t>
            </a:r>
          </a:p>
          <a:p>
            <a:pPr marL="0" indent="0" algn="just">
              <a:spcBef>
                <a:spcPts val="300"/>
              </a:spcBef>
              <a:buFont typeface="Arial" panose="020B0604020202020204" pitchFamily="34" charset="0"/>
              <a:buNone/>
            </a:pPr>
            <a:r>
              <a:rPr lang="ru-RU" sz="1600"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Чрезвычайные ситуации техногенного характера</a:t>
            </a:r>
            <a:r>
              <a:rPr lang="ru-RU" sz="1600" dirty="0">
                <a:latin typeface="Times New Roman" panose="02020603050405020304" pitchFamily="18" charset="0"/>
                <a:cs typeface="Times New Roman" panose="02020603050405020304" pitchFamily="18" charset="0"/>
              </a:rPr>
              <a:t> возникают там, где в дела природы вмешивается человек. Высокий уровень техногенного развития общества, который позволяет нам жить комфортно, одновременно ведет к возможности аварий в сфере производства.</a:t>
            </a:r>
          </a:p>
          <a:p>
            <a:pPr marL="0" indent="0" algn="just">
              <a:spcBef>
                <a:spcPts val="300"/>
              </a:spcBef>
              <a:buFont typeface="Arial" panose="020B0604020202020204" pitchFamily="34" charset="0"/>
              <a:buNone/>
            </a:pPr>
            <a:r>
              <a:rPr lang="ru-RU" sz="1600" dirty="0">
                <a:latin typeface="Times New Roman" panose="02020603050405020304" pitchFamily="18" charset="0"/>
                <a:cs typeface="Times New Roman" panose="02020603050405020304" pitchFamily="18" charset="0"/>
              </a:rPr>
              <a:t>  В повседневной жизни мы также сталкиваемся с ЧС. Это дорожное происшествие, пожар в квартире или на даче, укус змеи, потеря ориентировки в лесу.</a:t>
            </a:r>
          </a:p>
        </p:txBody>
      </p:sp>
      <p:sp>
        <p:nvSpPr>
          <p:cNvPr id="7" name="Заголовок 1"/>
          <p:cNvSpPr txBox="1">
            <a:spLocks/>
          </p:cNvSpPr>
          <p:nvPr/>
        </p:nvSpPr>
        <p:spPr>
          <a:xfrm>
            <a:off x="579830" y="284517"/>
            <a:ext cx="3992170" cy="92211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ЧТО ТАКОЕ ЧРЕЗВЫЧАЙНАЯ СИТУАЦИЯ</a:t>
            </a:r>
            <a:r>
              <a:rPr lang="ru-RU" sz="2000" dirty="0">
                <a:solidFill>
                  <a:srgbClr val="0070C0"/>
                </a:solidFill>
                <a:latin typeface="Arial" panose="020B0604020202020204" pitchFamily="34" charset="0"/>
                <a:cs typeface="Arial" panose="020B0604020202020204" pitchFamily="34" charset="0"/>
              </a:rPr>
              <a:t> </a:t>
            </a:r>
          </a:p>
        </p:txBody>
      </p:sp>
      <p:sp>
        <p:nvSpPr>
          <p:cNvPr id="8" name="Заголовок 1"/>
          <p:cNvSpPr txBox="1">
            <a:spLocks/>
          </p:cNvSpPr>
          <p:nvPr/>
        </p:nvSpPr>
        <p:spPr>
          <a:xfrm>
            <a:off x="4860032" y="279193"/>
            <a:ext cx="4104456" cy="92211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ТЕЛЕФОНЫ ЭКСТРЕННЫХ СЛУЖБ</a:t>
            </a:r>
          </a:p>
          <a:p>
            <a:r>
              <a:rPr lang="ru-RU" sz="2000" dirty="0">
                <a:solidFill>
                  <a:srgbClr val="0070C0"/>
                </a:solidFill>
                <a:latin typeface="Arial" panose="020B0604020202020204" pitchFamily="34" charset="0"/>
                <a:cs typeface="Arial" panose="020B0604020202020204" pitchFamily="34" charset="0"/>
              </a:rPr>
              <a:t> (помощь круглосуточно)</a:t>
            </a:r>
          </a:p>
        </p:txBody>
      </p:sp>
      <p:sp>
        <p:nvSpPr>
          <p:cNvPr id="9"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0"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
        <p:nvSpPr>
          <p:cNvPr id="11" name="Объект 2"/>
          <p:cNvSpPr txBox="1">
            <a:spLocks/>
          </p:cNvSpPr>
          <p:nvPr/>
        </p:nvSpPr>
        <p:spPr>
          <a:xfrm>
            <a:off x="5513733"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 name="Объект 2"/>
          <p:cNvSpPr txBox="1">
            <a:spLocks/>
          </p:cNvSpPr>
          <p:nvPr/>
        </p:nvSpPr>
        <p:spPr>
          <a:xfrm>
            <a:off x="7236296"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p14="http://schemas.microsoft.com/office/powerpoint/2010/main" val="3432806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908720"/>
            <a:ext cx="3754760" cy="5264968"/>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1600" dirty="0">
                <a:latin typeface="Times New Roman" panose="02020603050405020304" pitchFamily="18" charset="0"/>
                <a:cs typeface="Times New Roman" panose="02020603050405020304" pitchFamily="18" charset="0"/>
              </a:rPr>
              <a:t>   </a:t>
            </a:r>
            <a:r>
              <a:rPr lang="ru-RU" sz="1800" b="1" dirty="0">
                <a:latin typeface="Times New Roman" panose="02020603050405020304" pitchFamily="18" charset="0"/>
                <a:cs typeface="Times New Roman" panose="02020603050405020304" pitchFamily="18" charset="0"/>
              </a:rPr>
              <a:t>Не открывайте дверь никому</a:t>
            </a:r>
            <a:r>
              <a:rPr lang="ru-RU" sz="1800" dirty="0">
                <a:latin typeface="Times New Roman" panose="02020603050405020304" pitchFamily="18" charset="0"/>
                <a:cs typeface="Times New Roman" panose="02020603050405020304" pitchFamily="18" charset="0"/>
              </a:rPr>
              <a:t>, не посмотрев в глазок, и  не снимайте цепочку. Запомните, что ни один сотрудник полиции, работник медицины, пожарной охраны, коммунальных предприятий не будет требовать у ребенка открыть двери при отсутствии взрослых. Запоминайте таких посетителей и сообщайте о подобных визитах родителям. При настойчивых попытках попасть в квартиру, вскрыть двери, в спорных ситуациях незамедлительно сообщайте родителям и по телефонам экстренного вызова. При отсутствии телефона или его отключении попытайтесь привлечь внимание окружающих</a:t>
            </a:r>
            <a:r>
              <a:rPr lang="en-US" sz="1800" dirty="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 позвать на помощь из окна, стучать по трубам отопления или водопровода, выбросить в окно заметные предметы и так далее.</a:t>
            </a:r>
          </a:p>
          <a:p>
            <a:pPr marL="0" indent="0" algn="just">
              <a:spcBef>
                <a:spcPts val="300"/>
              </a:spcBef>
              <a:buFont typeface="Arial" panose="020B0604020202020204" pitchFamily="34" charset="0"/>
              <a:buNone/>
            </a:pPr>
            <a:r>
              <a:rPr lang="ru-RU" sz="1800" b="1" dirty="0">
                <a:latin typeface="Times New Roman" panose="02020603050405020304" pitchFamily="18" charset="0"/>
                <a:cs typeface="Times New Roman" panose="02020603050405020304" pitchFamily="18" charset="0"/>
              </a:rPr>
              <a:t>   Не открывайте дверь, если глазок  закрыт с другой стороны, если на площадке никого не видно.</a:t>
            </a:r>
          </a:p>
          <a:p>
            <a:pPr marL="0" indent="0" algn="just">
              <a:spcBef>
                <a:spcPts val="300"/>
              </a:spcBef>
              <a:buFont typeface="Arial" panose="020B0604020202020204" pitchFamily="34" charset="0"/>
              <a:buNone/>
            </a:pPr>
            <a:r>
              <a:rPr lang="ru-RU" sz="1800" dirty="0">
                <a:latin typeface="Times New Roman" panose="02020603050405020304" pitchFamily="18" charset="0"/>
                <a:cs typeface="Times New Roman" panose="02020603050405020304" pitchFamily="18" charset="0"/>
              </a:rPr>
              <a:t>Если потеряли ключи, не бойтесь сразу сказать об этом  родителям. Не оставляйте в дверях записок – это привлекает внимание посторонних. </a:t>
            </a:r>
          </a:p>
          <a:p>
            <a:pPr marL="0" indent="0" algn="just">
              <a:spcBef>
                <a:spcPts val="300"/>
              </a:spcBef>
              <a:buFont typeface="Arial" panose="020B0604020202020204" pitchFamily="34" charset="0"/>
              <a:buNone/>
            </a:pPr>
            <a:r>
              <a:rPr lang="ru-RU" sz="1800" b="1" dirty="0">
                <a:latin typeface="Times New Roman" panose="02020603050405020304" pitchFamily="18" charset="0"/>
                <a:cs typeface="Times New Roman" panose="02020603050405020304" pitchFamily="18" charset="0"/>
              </a:rPr>
              <a:t>   Не входите в лифт с подозрительными и незнакомыми людьми</a:t>
            </a:r>
            <a:r>
              <a:rPr lang="ru-RU" sz="1800" dirty="0">
                <a:latin typeface="Times New Roman" panose="02020603050405020304" pitchFamily="18" charset="0"/>
                <a:cs typeface="Times New Roman" panose="02020603050405020304" pitchFamily="18" charset="0"/>
              </a:rPr>
              <a:t>, а если попутчик уже вошел в лифт, контролируйте его поведение, повернувшись к нему лицом.</a:t>
            </a:r>
          </a:p>
        </p:txBody>
      </p:sp>
      <p:sp>
        <p:nvSpPr>
          <p:cNvPr id="7" name="Заголовок 1"/>
          <p:cNvSpPr txBox="1">
            <a:spLocks/>
          </p:cNvSpPr>
          <p:nvPr/>
        </p:nvSpPr>
        <p:spPr>
          <a:xfrm>
            <a:off x="279191" y="270663"/>
            <a:ext cx="4104456" cy="63805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ОДИН ДОМА</a:t>
            </a:r>
            <a:endParaRPr lang="ru-RU" sz="2000" dirty="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4048" y="908720"/>
            <a:ext cx="3754760" cy="5184576"/>
          </a:xfrm>
        </p:spPr>
        <p:txBody>
          <a:bodyPr>
            <a:normAutofit fontScale="85000" lnSpcReduction="20000"/>
          </a:bodyPr>
          <a:lstStyle/>
          <a:p>
            <a:pPr marL="0" indent="0" algn="just">
              <a:spcBef>
                <a:spcPts val="300"/>
              </a:spcBef>
              <a:buNone/>
            </a:pPr>
            <a:r>
              <a:rPr lang="ru-RU" sz="1600" dirty="0">
                <a:latin typeface="Times New Roman" panose="02020603050405020304" pitchFamily="18" charset="0"/>
                <a:cs typeface="Times New Roman" panose="02020603050405020304" pitchFamily="18" charset="0"/>
              </a:rPr>
              <a:t>   Электрическая энергия – верный помощник человека. Но она может нанести и непоправимый вред здоровью, если при ее использовании не соблюдать меры предосторожности, не выполнять элементарных правил безопасности.</a:t>
            </a:r>
          </a:p>
          <a:p>
            <a:pPr marL="0" indent="0" algn="just">
              <a:spcBef>
                <a:spcPts val="300"/>
              </a:spcBef>
              <a:buNone/>
            </a:pPr>
            <a:r>
              <a:rPr lang="ru-RU" sz="1600"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Любые электрические приборы и оборудование, </a:t>
            </a:r>
            <a:r>
              <a:rPr lang="ru-RU" sz="1600" dirty="0">
                <a:latin typeface="Times New Roman" panose="02020603050405020304" pitchFamily="18" charset="0"/>
                <a:cs typeface="Times New Roman" panose="02020603050405020304" pitchFamily="18" charset="0"/>
              </a:rPr>
              <a:t>независимо от уровня напряжения,</a:t>
            </a:r>
            <a:r>
              <a:rPr lang="ru-RU" sz="1600" b="1" dirty="0">
                <a:latin typeface="Times New Roman" panose="02020603050405020304" pitchFamily="18" charset="0"/>
                <a:cs typeface="Times New Roman" panose="02020603050405020304" pitchFamily="18" charset="0"/>
              </a:rPr>
              <a:t> являются потенциальными источниками опасности</a:t>
            </a:r>
            <a:r>
              <a:rPr lang="ru-RU" sz="1600" dirty="0">
                <a:latin typeface="Times New Roman" panose="02020603050405020304" pitchFamily="18" charset="0"/>
                <a:cs typeface="Times New Roman" panose="02020603050405020304" pitchFamily="18" charset="0"/>
              </a:rPr>
              <a:t>.</a:t>
            </a:r>
          </a:p>
          <a:p>
            <a:pPr marL="0" indent="0" algn="just">
              <a:spcBef>
                <a:spcPts val="300"/>
              </a:spcBef>
              <a:buNone/>
            </a:pPr>
            <a:r>
              <a:rPr lang="ru-RU" sz="1600" dirty="0">
                <a:latin typeface="Times New Roman" panose="02020603050405020304" pitchFamily="18" charset="0"/>
                <a:cs typeface="Times New Roman" panose="02020603050405020304" pitchFamily="18" charset="0"/>
              </a:rPr>
              <a:t>  Никогда </a:t>
            </a:r>
            <a:r>
              <a:rPr lang="ru-RU" sz="1600" b="1" dirty="0">
                <a:latin typeface="Times New Roman" panose="02020603050405020304" pitchFamily="18" charset="0"/>
                <a:cs typeface="Times New Roman" panose="02020603050405020304" pitchFamily="18" charset="0"/>
              </a:rPr>
              <a:t>не вытирайте мокрой тряпкой </a:t>
            </a:r>
            <a:r>
              <a:rPr lang="ru-RU" sz="1600" dirty="0">
                <a:latin typeface="Times New Roman" panose="02020603050405020304" pitchFamily="18" charset="0"/>
                <a:cs typeface="Times New Roman" panose="02020603050405020304" pitchFamily="18" charset="0"/>
              </a:rPr>
              <a:t>даже выключенные </a:t>
            </a:r>
            <a:r>
              <a:rPr lang="ru-RU" sz="1600" b="1" dirty="0">
                <a:latin typeface="Times New Roman" panose="02020603050405020304" pitchFamily="18" charset="0"/>
                <a:cs typeface="Times New Roman" panose="02020603050405020304" pitchFamily="18" charset="0"/>
              </a:rPr>
              <a:t>электросветильники.  </a:t>
            </a:r>
            <a:r>
              <a:rPr lang="ru-RU" sz="1600" dirty="0">
                <a:latin typeface="Times New Roman" panose="02020603050405020304" pitchFamily="18" charset="0"/>
                <a:cs typeface="Times New Roman" panose="02020603050405020304" pitchFamily="18" charset="0"/>
              </a:rPr>
              <a:t>Одновременно прикасаться к электроприборам и заземленных предметам смертельно  опасно.</a:t>
            </a:r>
          </a:p>
          <a:p>
            <a:pPr marL="0" indent="0" algn="just">
              <a:spcBef>
                <a:spcPts val="300"/>
              </a:spcBef>
              <a:buNone/>
            </a:pPr>
            <a:r>
              <a:rPr lang="ru-RU" sz="1600" b="1" dirty="0">
                <a:latin typeface="Times New Roman" panose="02020603050405020304" pitchFamily="18" charset="0"/>
                <a:cs typeface="Times New Roman" panose="02020603050405020304" pitchFamily="18" charset="0"/>
              </a:rPr>
              <a:t>   Не наматывайте провод на горячий утюг.</a:t>
            </a:r>
          </a:p>
          <a:p>
            <a:pPr marL="0" indent="0" algn="just">
              <a:spcBef>
                <a:spcPts val="300"/>
              </a:spcBef>
              <a:buNone/>
            </a:pPr>
            <a:r>
              <a:rPr lang="ru-RU" sz="1600"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Не включайте в одну розетку несколько электроприборов. </a:t>
            </a:r>
            <a:r>
              <a:rPr lang="ru-RU" sz="1600" dirty="0">
                <a:latin typeface="Times New Roman" panose="02020603050405020304" pitchFamily="18" charset="0"/>
                <a:cs typeface="Times New Roman" panose="02020603050405020304" pitchFamily="18" charset="0"/>
              </a:rPr>
              <a:t>Когда вынимаете вилку из розетки, не тяните за шнур, он может оборваться, и могут оголиться провода, находящиеся под напряжением.  Всегда придерживайте розетку одной рукой, а другой держите вилку.</a:t>
            </a:r>
          </a:p>
          <a:p>
            <a:pPr marL="0" indent="0" algn="just">
              <a:spcBef>
                <a:spcPts val="300"/>
              </a:spcBef>
              <a:buNone/>
            </a:pPr>
            <a:r>
              <a:rPr lang="ru-RU" sz="1600"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Не оставляйте включенный прибор без присмотра.</a:t>
            </a:r>
          </a:p>
        </p:txBody>
      </p:sp>
      <p:sp>
        <p:nvSpPr>
          <p:cNvPr id="9" name="Заголовок 1"/>
          <p:cNvSpPr txBox="1">
            <a:spLocks/>
          </p:cNvSpPr>
          <p:nvPr/>
        </p:nvSpPr>
        <p:spPr>
          <a:xfrm>
            <a:off x="4860032" y="116632"/>
            <a:ext cx="4104456" cy="92211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ОСТОРОЖНО, ЭЛЕКТРИЧЕСТВО</a:t>
            </a:r>
            <a:endParaRPr lang="ru-RU" sz="2000" dirty="0">
              <a:solidFill>
                <a:srgbClr val="0070C0"/>
              </a:solidFill>
              <a:latin typeface="Arial" panose="020B0604020202020204" pitchFamily="34" charset="0"/>
              <a:cs typeface="Arial" panose="020B0604020202020204" pitchFamily="34" charset="0"/>
            </a:endParaRPr>
          </a:p>
        </p:txBody>
      </p:sp>
      <p:sp>
        <p:nvSpPr>
          <p:cNvPr id="10"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1"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
        <p:nvSpPr>
          <p:cNvPr id="12" name="Объект 2"/>
          <p:cNvSpPr txBox="1">
            <a:spLocks/>
          </p:cNvSpPr>
          <p:nvPr/>
        </p:nvSpPr>
        <p:spPr>
          <a:xfrm>
            <a:off x="5441725"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3" name="Объект 2"/>
          <p:cNvSpPr txBox="1">
            <a:spLocks/>
          </p:cNvSpPr>
          <p:nvPr/>
        </p:nvSpPr>
        <p:spPr>
          <a:xfrm>
            <a:off x="7164288"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p14="http://schemas.microsoft.com/office/powerpoint/2010/main" val="3324733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980728"/>
            <a:ext cx="3754760" cy="519296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Все мы знаем, что обязательной принадлежностью большинства кухонь в квартирах стали газовые плиты. Они облегчили и ускорили процесс приготовления пищи. Однако эти плиты имеют недостатки – при горении газа в воздух поступают продукты неполного его сгорания, в частности, угарный газ – газ без вкуса и запаха, не раздражающий глаза.</a:t>
            </a:r>
          </a:p>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Соблюдайте последовательность включения газовых приборов</a:t>
            </a:r>
            <a:r>
              <a:rPr lang="en-US" sz="2100" dirty="0">
                <a:latin typeface="Times New Roman" panose="02020603050405020304" pitchFamily="18" charset="0"/>
                <a:cs typeface="Times New Roman" panose="02020603050405020304" pitchFamily="18" charset="0"/>
              </a:rPr>
              <a:t>: </a:t>
            </a:r>
            <a:r>
              <a:rPr lang="ru-RU" sz="2100" b="1" dirty="0">
                <a:latin typeface="Times New Roman" panose="02020603050405020304" pitchFamily="18" charset="0"/>
                <a:cs typeface="Times New Roman" panose="02020603050405020304" pitchFamily="18" charset="0"/>
              </a:rPr>
              <a:t>сначала зажгите спичку, а затем откройте подачу газа.</a:t>
            </a:r>
          </a:p>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Если произошла утечка газа, необходимо сразу же открыть окна и двери.</a:t>
            </a:r>
          </a:p>
          <a:p>
            <a:pPr marL="0" indent="0" algn="just">
              <a:spcBef>
                <a:spcPts val="300"/>
              </a:spcBef>
              <a:buFont typeface="Arial" panose="020B0604020202020204" pitchFamily="34" charset="0"/>
              <a:buNone/>
            </a:pPr>
            <a:r>
              <a:rPr lang="ru-RU" sz="2100" b="1" dirty="0">
                <a:latin typeface="Times New Roman" panose="02020603050405020304" pitchFamily="18" charset="0"/>
                <a:cs typeface="Times New Roman" panose="02020603050405020304" pitchFamily="18" charset="0"/>
              </a:rPr>
              <a:t>   При появлении запаха газа немедленно выключите газовую плиту</a:t>
            </a:r>
            <a:r>
              <a:rPr lang="ru-RU" sz="2100" dirty="0">
                <a:latin typeface="Times New Roman" panose="02020603050405020304" pitchFamily="18" charset="0"/>
                <a:cs typeface="Times New Roman" panose="02020603050405020304" pitchFamily="18" charset="0"/>
              </a:rPr>
              <a:t>, перекройте кран подачи газа, проветривайте помещение и вызовите работников газовой службы по телефону «04» или пожарных и спасателей по телефону «01». </a:t>
            </a:r>
            <a:r>
              <a:rPr lang="ru-RU" sz="2100" dirty="0">
                <a:solidFill>
                  <a:srgbClr val="FF0000"/>
                </a:solidFill>
                <a:latin typeface="Times New Roman" panose="02020603050405020304" pitchFamily="18" charset="0"/>
                <a:cs typeface="Times New Roman" panose="02020603050405020304" pitchFamily="18" charset="0"/>
              </a:rPr>
              <a:t>Единый телефон службы спасения – «112».</a:t>
            </a:r>
          </a:p>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Ни в коем случае нельзя зажигать спички, включать и выключать электрический свет, так как малейшая искра способна вызвать пожар.</a:t>
            </a:r>
          </a:p>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Если есть необходимость войте в помещение, где произошла утечка газа, следует закрыть рот и нос платком.</a:t>
            </a:r>
          </a:p>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a:t>
            </a:r>
            <a:r>
              <a:rPr lang="ru-RU" sz="2100" b="1" dirty="0">
                <a:latin typeface="Times New Roman" panose="02020603050405020304" pitchFamily="18" charset="0"/>
                <a:cs typeface="Times New Roman" panose="02020603050405020304" pitchFamily="18" charset="0"/>
              </a:rPr>
              <a:t>Помните, что взрыв бытового газа в помещении может стать причиной обрушения здания или его части, возникновения пожара, </a:t>
            </a:r>
            <a:r>
              <a:rPr lang="ru-RU" sz="2100" b="1" dirty="0" err="1">
                <a:latin typeface="Times New Roman" panose="02020603050405020304" pitchFamily="18" charset="0"/>
                <a:cs typeface="Times New Roman" panose="02020603050405020304" pitchFamily="18" charset="0"/>
              </a:rPr>
              <a:t>травмирования</a:t>
            </a:r>
            <a:r>
              <a:rPr lang="ru-RU" sz="2100" b="1" dirty="0">
                <a:latin typeface="Times New Roman" panose="02020603050405020304" pitchFamily="18" charset="0"/>
                <a:cs typeface="Times New Roman" panose="02020603050405020304" pitchFamily="18" charset="0"/>
              </a:rPr>
              <a:t> и гибели людей. </a:t>
            </a:r>
            <a:endParaRPr lang="ru-RU" sz="1800" dirty="0">
              <a:latin typeface="Times New Roman" panose="02020603050405020304" pitchFamily="18" charset="0"/>
              <a:cs typeface="Times New Roman" panose="02020603050405020304" pitchFamily="18" charset="0"/>
            </a:endParaRPr>
          </a:p>
        </p:txBody>
      </p:sp>
      <p:sp>
        <p:nvSpPr>
          <p:cNvPr id="7" name="Заголовок 1"/>
          <p:cNvSpPr txBox="1">
            <a:spLocks/>
          </p:cNvSpPr>
          <p:nvPr/>
        </p:nvSpPr>
        <p:spPr>
          <a:xfrm>
            <a:off x="609600" y="270663"/>
            <a:ext cx="3774046" cy="71006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А У НАС В КВАРТИРЕ ГАЗ…</a:t>
            </a:r>
            <a:endParaRPr lang="ru-RU" sz="2000" dirty="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4048" y="836712"/>
            <a:ext cx="3754760" cy="5256584"/>
          </a:xfrm>
        </p:spPr>
        <p:txBody>
          <a:bodyPr>
            <a:noAutofit/>
          </a:bodyPr>
          <a:lstStyle/>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Пожар – самое распространенное бедствие. </a:t>
            </a:r>
            <a:r>
              <a:rPr lang="ru-RU" sz="1200" b="1" dirty="0">
                <a:latin typeface="Times New Roman" panose="02020603050405020304" pitchFamily="18" charset="0"/>
                <a:cs typeface="Times New Roman" panose="02020603050405020304" pitchFamily="18" charset="0"/>
              </a:rPr>
              <a:t>Никогда не играйте с огнем</a:t>
            </a:r>
            <a:r>
              <a:rPr lang="ru-RU" sz="1200" dirty="0">
                <a:latin typeface="Times New Roman" panose="02020603050405020304" pitchFamily="18" charset="0"/>
                <a:cs typeface="Times New Roman" panose="02020603050405020304" pitchFamily="18" charset="0"/>
              </a:rPr>
              <a:t> и никому не позволяйте шутить с ним!</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Если вы неосторожно обращаетесь дома с огнем, пользуетесь испорченными электроприборами или включаете в одну розетку и пылесос, и холодильник, и электрочайник – ждите пожара! Не нужно сушить белье над газовой плитой (печкой) и разогревать огнеопасные жидкости (лаки, краски). Не используйте в доме фейерверки, хлопушки, бенгальские огни. Они очень опасны, пользоваться ими можно на улице вдали от домов и деревьев и только под присмотром взрослых. Не оставляйте включенным телевизор, когда ложитесь спать.</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Если в вашей квартире что-то загорелось, не паникуйте. </a:t>
            </a:r>
            <a:r>
              <a:rPr lang="ru-RU" sz="1200" b="1" dirty="0">
                <a:latin typeface="Times New Roman" panose="02020603050405020304" pitchFamily="18" charset="0"/>
                <a:cs typeface="Times New Roman" panose="02020603050405020304" pitchFamily="18" charset="0"/>
              </a:rPr>
              <a:t>Срочно покиньте квартиру, предупредите соседей и вызовите пожарных</a:t>
            </a:r>
            <a:r>
              <a:rPr lang="ru-RU" sz="1200" dirty="0">
                <a:latin typeface="Times New Roman" panose="02020603050405020304" pitchFamily="18" charset="0"/>
                <a:cs typeface="Times New Roman" panose="02020603050405020304" pitchFamily="18" charset="0"/>
              </a:rPr>
              <a:t>.</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Необходимо перекрыть газ и помочь выйти из опасной зоны маленьким детям и стариками. Не пользуйтесь лифтом. Помните, что дым опаснее огня. От густого дыма невозможно защититься, а продуктами горения можно отравиться. </a:t>
            </a:r>
            <a:r>
              <a:rPr lang="ru-RU" sz="1200" b="1" dirty="0">
                <a:latin typeface="Times New Roman" panose="02020603050405020304" pitchFamily="18" charset="0"/>
                <a:cs typeface="Times New Roman" panose="02020603050405020304" pitchFamily="18" charset="0"/>
              </a:rPr>
              <a:t>Нельзя открывать окна во время пожара</a:t>
            </a:r>
            <a:r>
              <a:rPr lang="en-US" sz="1200" dirty="0">
                <a:latin typeface="Times New Roman" panose="02020603050405020304" pitchFamily="18" charset="0"/>
                <a:cs typeface="Times New Roman" panose="02020603050405020304" pitchFamily="18" charset="0"/>
              </a:rPr>
              <a:t>:</a:t>
            </a:r>
            <a:r>
              <a:rPr lang="ru-RU" sz="1200" dirty="0">
                <a:latin typeface="Times New Roman" panose="02020603050405020304" pitchFamily="18" charset="0"/>
                <a:cs typeface="Times New Roman" panose="02020603050405020304" pitchFamily="18" charset="0"/>
              </a:rPr>
              <a:t> приток кислорода только даст огню силы разгореться.</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Если покинуть горящее здание трудно, нужно вывесить в окне «знак беды» - белую простыню – и обдумать пути к спасению, чтобы не терять драгоценного времени.</a:t>
            </a:r>
            <a:endParaRPr lang="ru-RU" sz="1200" b="1" dirty="0">
              <a:latin typeface="Times New Roman" panose="02020603050405020304" pitchFamily="18" charset="0"/>
              <a:cs typeface="Times New Roman" panose="02020603050405020304" pitchFamily="18" charset="0"/>
            </a:endParaRPr>
          </a:p>
        </p:txBody>
      </p:sp>
      <p:sp>
        <p:nvSpPr>
          <p:cNvPr id="9" name="Заголовок 1"/>
          <p:cNvSpPr txBox="1">
            <a:spLocks/>
          </p:cNvSpPr>
          <p:nvPr/>
        </p:nvSpPr>
        <p:spPr>
          <a:xfrm>
            <a:off x="4860032" y="116632"/>
            <a:ext cx="4104456" cy="92211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ЕСЛИ В ДОМЕ ПОЖАР</a:t>
            </a:r>
            <a:endParaRPr lang="ru-RU" sz="2000" dirty="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0"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
        <p:nvSpPr>
          <p:cNvPr id="11" name="Объект 2"/>
          <p:cNvSpPr txBox="1">
            <a:spLocks/>
          </p:cNvSpPr>
          <p:nvPr/>
        </p:nvSpPr>
        <p:spPr>
          <a:xfrm>
            <a:off x="5585741" y="6093296"/>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 name="Объект 2"/>
          <p:cNvSpPr txBox="1">
            <a:spLocks/>
          </p:cNvSpPr>
          <p:nvPr/>
        </p:nvSpPr>
        <p:spPr>
          <a:xfrm>
            <a:off x="7308304" y="6093296"/>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p14="http://schemas.microsoft.com/office/powerpoint/2010/main" val="1231719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908720"/>
            <a:ext cx="3754760" cy="5264968"/>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Если вы разбили градусник, помните главное – </a:t>
            </a:r>
            <a:r>
              <a:rPr lang="ru-RU" sz="2100" b="1" dirty="0">
                <a:latin typeface="Times New Roman" panose="02020603050405020304" pitchFamily="18" charset="0"/>
                <a:cs typeface="Times New Roman" panose="02020603050405020304" pitchFamily="18" charset="0"/>
              </a:rPr>
              <a:t>убирать ртуть надо тщательно и быстро. </a:t>
            </a:r>
            <a:r>
              <a:rPr lang="ru-RU" sz="2100" dirty="0">
                <a:latin typeface="Times New Roman" panose="02020603050405020304" pitchFamily="18" charset="0"/>
                <a:cs typeface="Times New Roman" panose="02020603050405020304" pitchFamily="18" charset="0"/>
              </a:rPr>
              <a:t>Перед сбором ртути наденьте марлевую повязку и резиновые перчатки</a:t>
            </a:r>
            <a:r>
              <a:rPr lang="en-US" sz="2100" dirty="0">
                <a:latin typeface="Times New Roman" panose="02020603050405020304" pitchFamily="18" charset="0"/>
                <a:cs typeface="Times New Roman" panose="02020603050405020304" pitchFamily="18" charset="0"/>
              </a:rPr>
              <a:t>:</a:t>
            </a:r>
            <a:r>
              <a:rPr lang="ru-RU" sz="2100" dirty="0">
                <a:latin typeface="Times New Roman" panose="02020603050405020304" pitchFamily="18" charset="0"/>
                <a:cs typeface="Times New Roman" panose="02020603050405020304" pitchFamily="18" charset="0"/>
              </a:rPr>
              <a:t>  вещество не должно соприкасаться с обнаженными участками кожи.</a:t>
            </a:r>
          </a:p>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Ограничьте место аварии. Ртуть прилипает к поверхностям и может быть легко разнесена на подошвах обуви по другим участкам помещения.</a:t>
            </a:r>
          </a:p>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Максимально тщательно соберите ртуть и все разбившиеся части градусника в стеклянную банку с холодной водой, плотно закройте закручивающейся крышкой. Вода нужна для того, чтобы ртуть не испарялась. Банку держите вдали от нагревательных приборов.</a:t>
            </a:r>
          </a:p>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Мелкие капельки можно собрать с помощью шприца, резиновой груши, двух листов бумаги, </a:t>
            </a:r>
            <a:r>
              <a:rPr lang="ru-RU" sz="2100" dirty="0" err="1">
                <a:latin typeface="Times New Roman" panose="02020603050405020304" pitchFamily="18" charset="0"/>
                <a:cs typeface="Times New Roman" panose="02020603050405020304" pitchFamily="18" charset="0"/>
              </a:rPr>
              <a:t>лекопластыря</a:t>
            </a:r>
            <a:r>
              <a:rPr lang="ru-RU" sz="2100" dirty="0">
                <a:latin typeface="Times New Roman" panose="02020603050405020304" pitchFamily="18" charset="0"/>
                <a:cs typeface="Times New Roman" panose="02020603050405020304" pitchFamily="18" charset="0"/>
              </a:rPr>
              <a:t>, скотча, мокрой газеты.</a:t>
            </a:r>
          </a:p>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Место разлива ртути обработайте концентрированных раствором марганцовки или хлорной извести.</a:t>
            </a:r>
          </a:p>
          <a:p>
            <a:pPr marL="0" indent="0" algn="just">
              <a:spcBef>
                <a:spcPts val="300"/>
              </a:spcBef>
              <a:buFont typeface="Arial" panose="020B0604020202020204" pitchFamily="34" charset="0"/>
              <a:buNone/>
            </a:pPr>
            <a:r>
              <a:rPr lang="ru-RU" sz="2100" b="1" dirty="0">
                <a:latin typeface="Times New Roman" panose="02020603050405020304" pitchFamily="18" charset="0"/>
                <a:cs typeface="Times New Roman" panose="02020603050405020304" pitchFamily="18" charset="0"/>
              </a:rPr>
              <a:t>   Откройте окна и проветрите помещение.</a:t>
            </a:r>
          </a:p>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Если и остались какие-либо испарения, пусть выветриваются в окно.</a:t>
            </a:r>
          </a:p>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Вызовите специалистов, позвонив в службу «112».  </a:t>
            </a:r>
            <a:r>
              <a:rPr lang="ru-RU" sz="2100" b="1" dirty="0">
                <a:latin typeface="Times New Roman" panose="02020603050405020304" pitchFamily="18" charset="0"/>
                <a:cs typeface="Times New Roman" panose="02020603050405020304" pitchFamily="18" charset="0"/>
              </a:rPr>
              <a:t>Нельзя  выбрасывать разбившийся термометр в мусоропровод, подметать ртуть веником, собирать ртуть при помощи пылесоса, спускать ртуть в канализацию.</a:t>
            </a:r>
            <a:endParaRPr lang="ru-RU" sz="2100" dirty="0">
              <a:latin typeface="Times New Roman" panose="02020603050405020304" pitchFamily="18" charset="0"/>
              <a:cs typeface="Times New Roman" panose="02020603050405020304" pitchFamily="18" charset="0"/>
            </a:endParaRPr>
          </a:p>
        </p:txBody>
      </p:sp>
      <p:sp>
        <p:nvSpPr>
          <p:cNvPr id="7" name="Заголовок 1"/>
          <p:cNvSpPr txBox="1">
            <a:spLocks/>
          </p:cNvSpPr>
          <p:nvPr/>
        </p:nvSpPr>
        <p:spPr>
          <a:xfrm>
            <a:off x="539552" y="270663"/>
            <a:ext cx="3844094" cy="71006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ЕСЛИ ВЫ РАЗБИЛИ ГРАДУСНИК</a:t>
            </a:r>
            <a:endParaRPr lang="ru-RU" sz="2000" dirty="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4048" y="908720"/>
            <a:ext cx="3754760" cy="5184576"/>
          </a:xfrm>
        </p:spPr>
        <p:txBody>
          <a:bodyPr>
            <a:noAutofit/>
          </a:bodyPr>
          <a:lstStyle/>
          <a:p>
            <a:pPr marL="0" indent="0" algn="just">
              <a:spcBef>
                <a:spcPts val="0"/>
              </a:spcBef>
              <a:spcAft>
                <a:spcPts val="0"/>
              </a:spcAft>
              <a:buNone/>
            </a:pPr>
            <a:r>
              <a:rPr lang="ru-RU" sz="1200" b="1" dirty="0">
                <a:latin typeface="Times New Roman" panose="02020603050405020304" pitchFamily="18" charset="0"/>
                <a:cs typeface="Times New Roman" panose="02020603050405020304" pitchFamily="18" charset="0"/>
              </a:rPr>
              <a:t>   Избегайте больших скоплений людей. </a:t>
            </a:r>
            <a:r>
              <a:rPr lang="ru-RU" sz="1200" dirty="0">
                <a:latin typeface="Times New Roman" panose="02020603050405020304" pitchFamily="18" charset="0"/>
                <a:cs typeface="Times New Roman" panose="02020603050405020304" pitchFamily="18" charset="0"/>
              </a:rPr>
              <a:t>Не присоединяйтесь к толпе, как бы ни хотелось посмотреть на происходящие события.</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a:t>
            </a:r>
            <a:r>
              <a:rPr lang="ru-RU" sz="1200" b="1" dirty="0">
                <a:latin typeface="Times New Roman" panose="02020603050405020304" pitchFamily="18" charset="0"/>
                <a:cs typeface="Times New Roman" panose="02020603050405020304" pitchFamily="18" charset="0"/>
              </a:rPr>
              <a:t>Если оказались в толпе, позвольте ей нести вас, но попытайтесь выбраться из нее.</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Глубоко вдохните и разведите согнутые в локтях руки чуть в стороны, чтобы грудная клетка не была сдавлена.</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Если давка приняла угрожающий характер, немедленно, не раздумывая, освободитель от любой ноши, прежде всего от сумки на длинном ремне и шарфа.</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Если что-то уронили, ни в коем случае не наклоняйтесь, чтобы поднять.</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Если вы упали, постарайтесь как можно быстрее подняться на ноги.  При этом не опирайтесь на руки (их могут отдавить или сломать). Старайтесь хоть на мгновение встать на подошвы или носки. Обретя опору, «выныривайте», резко оттолкнувшись от земли ногами. Если встать не удается, свернитесь клубком, защитите голову предплечьями, а ладонями прикройте затылок.</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При возникновении паники старайтесь сохранить спокойствие и способность трезво оценивать ситуацию. Во время массовых беспорядков постарайтесь не попасть в толпу как участников, так и зрителей - вы можете попасть в зону действия бойцов спецподразделений.</a:t>
            </a:r>
          </a:p>
        </p:txBody>
      </p:sp>
      <p:sp>
        <p:nvSpPr>
          <p:cNvPr id="9" name="Заголовок 1"/>
          <p:cNvSpPr txBox="1">
            <a:spLocks/>
          </p:cNvSpPr>
          <p:nvPr/>
        </p:nvSpPr>
        <p:spPr>
          <a:xfrm>
            <a:off x="4860032" y="116632"/>
            <a:ext cx="4104456" cy="92211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ПОВЕДЕНИЕ В ТОЛПЕ</a:t>
            </a:r>
            <a:endParaRPr lang="ru-RU" sz="2000" dirty="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0"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
        <p:nvSpPr>
          <p:cNvPr id="11" name="Объект 2"/>
          <p:cNvSpPr txBox="1">
            <a:spLocks/>
          </p:cNvSpPr>
          <p:nvPr/>
        </p:nvSpPr>
        <p:spPr>
          <a:xfrm>
            <a:off x="5585741" y="6093296"/>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 name="Объект 2"/>
          <p:cNvSpPr txBox="1">
            <a:spLocks/>
          </p:cNvSpPr>
          <p:nvPr/>
        </p:nvSpPr>
        <p:spPr>
          <a:xfrm>
            <a:off x="7308304" y="6093296"/>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p14="http://schemas.microsoft.com/office/powerpoint/2010/main" val="239550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980728"/>
            <a:ext cx="3754760" cy="519296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a:t>
            </a:r>
            <a:r>
              <a:rPr lang="ru-RU" sz="2100" b="1" dirty="0">
                <a:latin typeface="Times New Roman" panose="02020603050405020304" pitchFamily="18" charset="0"/>
                <a:cs typeface="Times New Roman" panose="02020603050405020304" pitchFamily="18" charset="0"/>
              </a:rPr>
              <a:t>О </a:t>
            </a:r>
            <a:r>
              <a:rPr lang="ru-RU" sz="2200" b="1" dirty="0">
                <a:latin typeface="Times New Roman" panose="02020603050405020304" pitchFamily="18" charset="0"/>
                <a:cs typeface="Times New Roman" panose="02020603050405020304" pitchFamily="18" charset="0"/>
              </a:rPr>
              <a:t>возможности опасности взрыва можно судить по следующим признакам</a:t>
            </a:r>
            <a:r>
              <a:rPr lang="en-US" sz="2200" b="1" dirty="0">
                <a:latin typeface="Times New Roman" panose="02020603050405020304" pitchFamily="18" charset="0"/>
                <a:cs typeface="Times New Roman" panose="02020603050405020304" pitchFamily="18" charset="0"/>
              </a:rPr>
              <a:t>:</a:t>
            </a:r>
          </a:p>
          <a:p>
            <a:pPr marL="216000" indent="-216000" algn="just">
              <a:spcBef>
                <a:spcPts val="300"/>
              </a:spcBef>
              <a:buFont typeface="Arial" panose="020B0604020202020204" pitchFamily="34" charset="0"/>
              <a:buAutoNum type="arabicPeriod"/>
            </a:pPr>
            <a:r>
              <a:rPr lang="ru-RU" sz="2200" dirty="0">
                <a:latin typeface="Times New Roman" panose="02020603050405020304" pitchFamily="18" charset="0"/>
                <a:cs typeface="Times New Roman" panose="02020603050405020304" pitchFamily="18" charset="0"/>
              </a:rPr>
              <a:t>Проволока или шнур, натянутые в неожиданном месте</a:t>
            </a:r>
            <a:r>
              <a:rPr lang="en-US" sz="2200" dirty="0">
                <a:latin typeface="Times New Roman" panose="02020603050405020304" pitchFamily="18" charset="0"/>
                <a:cs typeface="Times New Roman" panose="02020603050405020304" pitchFamily="18" charset="0"/>
              </a:rPr>
              <a:t>;</a:t>
            </a:r>
          </a:p>
          <a:p>
            <a:pPr marL="216000" indent="-216000" algn="just">
              <a:spcBef>
                <a:spcPts val="300"/>
              </a:spcBef>
              <a:buFont typeface="Arial" panose="020B0604020202020204" pitchFamily="34" charset="0"/>
              <a:buAutoNum type="arabicPeriod"/>
            </a:pPr>
            <a:r>
              <a:rPr lang="ru-RU" sz="2200" dirty="0">
                <a:latin typeface="Times New Roman" panose="02020603050405020304" pitchFamily="18" charset="0"/>
                <a:cs typeface="Times New Roman" panose="02020603050405020304" pitchFamily="18" charset="0"/>
              </a:rPr>
              <a:t>Сумка или предмет, оставленные в автобусе, на вокзале, у входа в здание</a:t>
            </a:r>
            <a:r>
              <a:rPr lang="en-US" sz="2200" dirty="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a:p>
            <a:pPr marL="216000" indent="-216000" algn="just">
              <a:spcBef>
                <a:spcPts val="300"/>
              </a:spcBef>
              <a:buFont typeface="Arial" panose="020B0604020202020204" pitchFamily="34" charset="0"/>
              <a:buAutoNum type="arabicPeriod"/>
            </a:pPr>
            <a:r>
              <a:rPr lang="ru-RU" sz="2200" dirty="0">
                <a:latin typeface="Times New Roman" panose="02020603050405020304" pitchFamily="18" charset="0"/>
                <a:cs typeface="Times New Roman" panose="02020603050405020304" pitchFamily="18" charset="0"/>
              </a:rPr>
              <a:t>Провода, свисающие из-под кузова машины</a:t>
            </a:r>
            <a:r>
              <a:rPr lang="en-US" sz="2200" dirty="0">
                <a:latin typeface="Times New Roman" panose="02020603050405020304" pitchFamily="18" charset="0"/>
                <a:cs typeface="Times New Roman" panose="02020603050405020304" pitchFamily="18" charset="0"/>
              </a:rPr>
              <a:t>;</a:t>
            </a:r>
          </a:p>
          <a:p>
            <a:pPr marL="216000" indent="-216000" algn="just">
              <a:spcBef>
                <a:spcPts val="300"/>
              </a:spcBef>
              <a:buFont typeface="Arial" panose="020B0604020202020204" pitchFamily="34" charset="0"/>
              <a:buAutoNum type="arabicPeriod"/>
            </a:pPr>
            <a:r>
              <a:rPr lang="ru-RU" sz="2200" dirty="0" err="1">
                <a:latin typeface="Times New Roman" panose="02020603050405020304" pitchFamily="18" charset="0"/>
                <a:cs typeface="Times New Roman" panose="02020603050405020304" pitchFamily="18" charset="0"/>
              </a:rPr>
              <a:t>Свежезасыпанная</a:t>
            </a:r>
            <a:r>
              <a:rPr lang="ru-RU" sz="2200" dirty="0">
                <a:latin typeface="Times New Roman" panose="02020603050405020304" pitchFamily="18" charset="0"/>
                <a:cs typeface="Times New Roman" panose="02020603050405020304" pitchFamily="18" charset="0"/>
              </a:rPr>
              <a:t> яма на обочине дороги</a:t>
            </a:r>
            <a:r>
              <a:rPr lang="en-US" sz="2200" dirty="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a:p>
            <a:pPr marL="216000" indent="-216000" algn="just">
              <a:spcBef>
                <a:spcPts val="300"/>
              </a:spcBef>
              <a:buFont typeface="Arial" panose="020B0604020202020204" pitchFamily="34" charset="0"/>
              <a:buAutoNum type="arabicPeriod"/>
            </a:pPr>
            <a:r>
              <a:rPr lang="ru-RU" sz="2200" dirty="0">
                <a:latin typeface="Times New Roman" panose="02020603050405020304" pitchFamily="18" charset="0"/>
                <a:cs typeface="Times New Roman" panose="02020603050405020304" pitchFamily="18" charset="0"/>
              </a:rPr>
              <a:t>Посылка, пришедшая по почте от неизвестного адресата. Такие послания лучше не вскрывать, даже обыкновенное письмо может стать вместилищем яда или бактериологической «бомбы».</a:t>
            </a:r>
          </a:p>
          <a:p>
            <a:pPr marL="0" indent="0" algn="just">
              <a:spcBef>
                <a:spcPts val="300"/>
              </a:spcBef>
              <a:buNone/>
            </a:pPr>
            <a:r>
              <a:rPr lang="ru-RU" sz="2200" b="1" dirty="0">
                <a:latin typeface="Times New Roman" panose="02020603050405020304" pitchFamily="18" charset="0"/>
                <a:cs typeface="Times New Roman" panose="02020603050405020304" pitchFamily="18" charset="0"/>
              </a:rPr>
              <a:t>   Что делать? </a:t>
            </a:r>
            <a:r>
              <a:rPr lang="ru-RU" sz="2200" dirty="0">
                <a:latin typeface="Times New Roman" panose="02020603050405020304" pitchFamily="18" charset="0"/>
                <a:cs typeface="Times New Roman" panose="02020603050405020304" pitchFamily="18" charset="0"/>
              </a:rPr>
              <a:t>Ни в коем случае не прикасаться! О подозрительном предмете немедленно сообщите взрослым, позвоните в полицию или МЧС.</a:t>
            </a:r>
          </a:p>
          <a:p>
            <a:pPr marL="0" indent="0" algn="just">
              <a:spcBef>
                <a:spcPts val="300"/>
              </a:spcBef>
              <a:buNone/>
            </a:pPr>
            <a:r>
              <a:rPr lang="ru-RU" sz="2200" b="1" dirty="0">
                <a:latin typeface="Times New Roman" panose="02020603050405020304" pitchFamily="18" charset="0"/>
                <a:cs typeface="Times New Roman" panose="02020603050405020304" pitchFamily="18" charset="0"/>
              </a:rPr>
              <a:t>   Помните, что с угрозой террористических актов шутить нельзя!  </a:t>
            </a:r>
            <a:r>
              <a:rPr lang="ru-RU" sz="2200" dirty="0">
                <a:latin typeface="Times New Roman" panose="02020603050405020304" pitchFamily="18" charset="0"/>
                <a:cs typeface="Times New Roman" panose="02020603050405020304" pitchFamily="18" charset="0"/>
              </a:rPr>
              <a:t>Сообщениями по телефону о бомбе, заложенной якобы в школе, нерадивые ученики пытаются сорвать уроки. Как правило, таких «</a:t>
            </a:r>
            <a:r>
              <a:rPr lang="ru-RU" sz="2200" dirty="0" err="1">
                <a:latin typeface="Times New Roman" panose="02020603050405020304" pitchFamily="18" charset="0"/>
                <a:cs typeface="Times New Roman" panose="02020603050405020304" pitchFamily="18" charset="0"/>
              </a:rPr>
              <a:t>лжетеррористов</a:t>
            </a:r>
            <a:r>
              <a:rPr lang="ru-RU" sz="2200" dirty="0">
                <a:latin typeface="Times New Roman" panose="02020603050405020304" pitchFamily="18" charset="0"/>
                <a:cs typeface="Times New Roman" panose="02020603050405020304" pitchFamily="18" charset="0"/>
              </a:rPr>
              <a:t>» ловят, каким бы телефоном они не пользовались. Наказание несут как сами «шутники», так и их родители</a:t>
            </a:r>
            <a:r>
              <a:rPr lang="ru-RU" sz="2100" dirty="0">
                <a:latin typeface="Times New Roman" panose="02020603050405020304" pitchFamily="18" charset="0"/>
                <a:cs typeface="Times New Roman" panose="02020603050405020304" pitchFamily="18" charset="0"/>
              </a:rPr>
              <a:t>.</a:t>
            </a:r>
          </a:p>
        </p:txBody>
      </p:sp>
      <p:sp>
        <p:nvSpPr>
          <p:cNvPr id="7" name="Заголовок 1"/>
          <p:cNvSpPr txBox="1">
            <a:spLocks/>
          </p:cNvSpPr>
          <p:nvPr/>
        </p:nvSpPr>
        <p:spPr>
          <a:xfrm>
            <a:off x="279191" y="270663"/>
            <a:ext cx="4104456" cy="71006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ЧТО ДЕЛАТЬ ПРИ УГРОЗЕ ТЕРАКТА?</a:t>
            </a:r>
            <a:endParaRPr lang="ru-RU" sz="2000" dirty="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4048" y="908720"/>
            <a:ext cx="3816424" cy="5054550"/>
          </a:xfrm>
        </p:spPr>
        <p:txBody>
          <a:bodyPr>
            <a:noAutofit/>
          </a:bodyPr>
          <a:lstStyle/>
          <a:p>
            <a:pPr marL="0" indent="0" algn="just">
              <a:spcBef>
                <a:spcPts val="0"/>
              </a:spcBef>
              <a:spcAft>
                <a:spcPts val="0"/>
              </a:spcAft>
              <a:buNone/>
            </a:pPr>
            <a:r>
              <a:rPr lang="ru-RU" sz="1200" b="1" dirty="0">
                <a:latin typeface="Times New Roman" panose="02020603050405020304" pitchFamily="18" charset="0"/>
                <a:cs typeface="Times New Roman" panose="02020603050405020304" pitchFamily="18" charset="0"/>
              </a:rPr>
              <a:t>   </a:t>
            </a:r>
            <a:r>
              <a:rPr lang="ru-RU" sz="1300" dirty="0">
                <a:latin typeface="Times New Roman" panose="02020603050405020304" pitchFamily="18" charset="0"/>
                <a:cs typeface="Times New Roman" panose="02020603050405020304" pitchFamily="18" charset="0"/>
              </a:rPr>
              <a:t>Помните, что степень агрессивности собаки зависит не только от породы, но прежде всего от ее воспитания и поведения хозяина.</a:t>
            </a:r>
          </a:p>
          <a:p>
            <a:pPr marL="0" indent="0" algn="just">
              <a:spcBef>
                <a:spcPts val="0"/>
              </a:spcBef>
              <a:spcAft>
                <a:spcPts val="0"/>
              </a:spcAft>
              <a:buNone/>
            </a:pPr>
            <a:r>
              <a:rPr lang="ru-RU" sz="1300" b="1" dirty="0">
                <a:latin typeface="Times New Roman" panose="02020603050405020304" pitchFamily="18" charset="0"/>
                <a:cs typeface="Times New Roman" panose="02020603050405020304" pitchFamily="18" charset="0"/>
              </a:rPr>
              <a:t>   Никогда не дразните собаку! </a:t>
            </a:r>
            <a:r>
              <a:rPr lang="ru-RU" sz="1300" dirty="0">
                <a:latin typeface="Times New Roman" panose="02020603050405020304" pitchFamily="18" charset="0"/>
                <a:cs typeface="Times New Roman" panose="02020603050405020304" pitchFamily="18" charset="0"/>
              </a:rPr>
              <a:t>Как правило, собака никогда не бросается на человека первой. Учтите, что улыбку животные воспринимают как оскал зубов, пристальный взгляд в глаза как вызов на поединок.. Лучше сделать так, как поступает собака, признавая свое поражение – </a:t>
            </a:r>
            <a:r>
              <a:rPr lang="ru-RU" sz="1300" b="1" dirty="0">
                <a:latin typeface="Times New Roman" panose="02020603050405020304" pitchFamily="18" charset="0"/>
                <a:cs typeface="Times New Roman" panose="02020603050405020304" pitchFamily="18" charset="0"/>
              </a:rPr>
              <a:t>отведите взгляд в сторону, ведите себя спокойно и миролюбиво</a:t>
            </a:r>
            <a:r>
              <a:rPr lang="ru-RU" sz="1300" dirty="0">
                <a:latin typeface="Times New Roman" panose="02020603050405020304" pitchFamily="18" charset="0"/>
                <a:cs typeface="Times New Roman" panose="02020603050405020304" pitchFamily="18" charset="0"/>
              </a:rPr>
              <a:t>.</a:t>
            </a:r>
          </a:p>
          <a:p>
            <a:pPr marL="0" indent="0" algn="just">
              <a:spcBef>
                <a:spcPts val="0"/>
              </a:spcBef>
              <a:spcAft>
                <a:spcPts val="0"/>
              </a:spcAft>
              <a:buNone/>
            </a:pPr>
            <a:r>
              <a:rPr lang="ru-RU" sz="1300" dirty="0">
                <a:latin typeface="Times New Roman" panose="02020603050405020304" pitchFamily="18" charset="0"/>
                <a:cs typeface="Times New Roman" panose="02020603050405020304" pitchFamily="18" charset="0"/>
              </a:rPr>
              <a:t>   Старайтесь близко не подходить к бездомным собакам, какими бы безобидными они не казались. Такое приближение может спровоцировать у них вспышку агрессии.</a:t>
            </a:r>
          </a:p>
          <a:p>
            <a:pPr marL="0" indent="0" algn="just">
              <a:spcBef>
                <a:spcPts val="0"/>
              </a:spcBef>
              <a:spcAft>
                <a:spcPts val="0"/>
              </a:spcAft>
              <a:buNone/>
            </a:pPr>
            <a:r>
              <a:rPr lang="ru-RU" sz="1300" dirty="0">
                <a:latin typeface="Times New Roman" panose="02020603050405020304" pitchFamily="18" charset="0"/>
                <a:cs typeface="Times New Roman" panose="02020603050405020304" pitchFamily="18" charset="0"/>
              </a:rPr>
              <a:t>   Перед тем, как укусить ,собака подает упреждающие сигналы</a:t>
            </a:r>
            <a:r>
              <a:rPr lang="en-US" sz="1300" dirty="0">
                <a:latin typeface="Times New Roman" panose="02020603050405020304" pitchFamily="18" charset="0"/>
                <a:cs typeface="Times New Roman" panose="02020603050405020304" pitchFamily="18" charset="0"/>
              </a:rPr>
              <a:t>:</a:t>
            </a:r>
            <a:r>
              <a:rPr lang="ru-RU" sz="1300" dirty="0">
                <a:latin typeface="Times New Roman" panose="02020603050405020304" pitchFamily="18" charset="0"/>
                <a:cs typeface="Times New Roman" panose="02020603050405020304" pitchFamily="18" charset="0"/>
              </a:rPr>
              <a:t> прижимает уши, приседает на задние лапы, рычит, скалит зубы.</a:t>
            </a:r>
          </a:p>
          <a:p>
            <a:pPr marL="0" indent="0" algn="just">
              <a:spcBef>
                <a:spcPts val="0"/>
              </a:spcBef>
              <a:spcAft>
                <a:spcPts val="0"/>
              </a:spcAft>
              <a:buNone/>
            </a:pPr>
            <a:r>
              <a:rPr lang="ru-RU" sz="1300" dirty="0">
                <a:latin typeface="Times New Roman" panose="02020603050405020304" pitchFamily="18" charset="0"/>
                <a:cs typeface="Times New Roman" panose="02020603050405020304" pitchFamily="18" charset="0"/>
              </a:rPr>
              <a:t>    Почувствовав, что собака сейчас бросится на вас, прижмите подбородок к груди, защищая шею, подставьте под пасть собаки сумку, зонт, свернутую куртку, обувь.  </a:t>
            </a:r>
          </a:p>
          <a:p>
            <a:pPr marL="0" indent="0" algn="just">
              <a:spcBef>
                <a:spcPts val="0"/>
              </a:spcBef>
              <a:spcAft>
                <a:spcPts val="0"/>
              </a:spcAft>
              <a:buNone/>
            </a:pPr>
            <a:r>
              <a:rPr lang="ru-RU" sz="1300" dirty="0">
                <a:latin typeface="Times New Roman" panose="02020603050405020304" pitchFamily="18" charset="0"/>
                <a:cs typeface="Times New Roman" panose="02020603050405020304" pitchFamily="18" charset="0"/>
              </a:rPr>
              <a:t>   Если собака вас все-таки укусила, обязательно обратитесь к врачу.</a:t>
            </a:r>
          </a:p>
        </p:txBody>
      </p:sp>
      <p:sp>
        <p:nvSpPr>
          <p:cNvPr id="9" name="Заголовок 1"/>
          <p:cNvSpPr txBox="1">
            <a:spLocks/>
          </p:cNvSpPr>
          <p:nvPr/>
        </p:nvSpPr>
        <p:spPr>
          <a:xfrm>
            <a:off x="4860032" y="44624"/>
            <a:ext cx="4104456" cy="850106"/>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ОСТОРОЖНО, ЗЛАЯ СОБАКА!</a:t>
            </a:r>
            <a:endParaRPr lang="ru-RU" sz="2000" dirty="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0"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
        <p:nvSpPr>
          <p:cNvPr id="11" name="Объект 2"/>
          <p:cNvSpPr txBox="1">
            <a:spLocks/>
          </p:cNvSpPr>
          <p:nvPr/>
        </p:nvSpPr>
        <p:spPr>
          <a:xfrm>
            <a:off x="5585741" y="6093296"/>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 name="Объект 2"/>
          <p:cNvSpPr txBox="1">
            <a:spLocks/>
          </p:cNvSpPr>
          <p:nvPr/>
        </p:nvSpPr>
        <p:spPr>
          <a:xfrm>
            <a:off x="7308304" y="6093296"/>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p14="http://schemas.microsoft.com/office/powerpoint/2010/main" val="3687714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836712"/>
            <a:ext cx="3754760" cy="52649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300" b="1" dirty="0">
                <a:solidFill>
                  <a:schemeClr val="tx1">
                    <a:lumMod val="75000"/>
                    <a:lumOff val="25000"/>
                  </a:schemeClr>
                </a:solidFill>
                <a:latin typeface="Times New Roman" panose="02020603050405020304" pitchFamily="18" charset="0"/>
                <a:cs typeface="Times New Roman" panose="02020603050405020304" pitchFamily="18" charset="0"/>
              </a:rPr>
              <a:t>Никогда не купайтесь в незнакомом месте.</a:t>
            </a: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Безопаснее всего купаться в зоне, огороженной буйками или поплавками.</a:t>
            </a: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300" b="1" dirty="0">
                <a:solidFill>
                  <a:schemeClr val="tx1">
                    <a:lumMod val="75000"/>
                    <a:lumOff val="25000"/>
                  </a:schemeClr>
                </a:solidFill>
                <a:latin typeface="Times New Roman" panose="02020603050405020304" pitchFamily="18" charset="0"/>
                <a:cs typeface="Times New Roman" panose="02020603050405020304" pitchFamily="18" charset="0"/>
              </a:rPr>
              <a:t>В холодную воду заходите медленно</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иначе голова закружится и ли может свести ногу. Если свело ногу, погрузитесь на секунду в воду с головой и, распрямив сведенную ногой судорогой ногу, с силой </a:t>
            </a:r>
            <a:r>
              <a:rPr lang="ru-RU" sz="1300" dirty="0" err="1">
                <a:solidFill>
                  <a:schemeClr val="tx1">
                    <a:lumMod val="75000"/>
                    <a:lumOff val="25000"/>
                  </a:schemeClr>
                </a:solidFill>
                <a:latin typeface="Times New Roman" panose="02020603050405020304" pitchFamily="18" charset="0"/>
                <a:cs typeface="Times New Roman" panose="02020603050405020304" pitchFamily="18" charset="0"/>
              </a:rPr>
              <a:t>потянте</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за большой палец ступню на себя. Как правило, судорога отступает.</a:t>
            </a: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Не ныряйте и не прыгайте с обрыва в воду. Под водой могут оказаться затопленные бревна или железки, о которые можно пораниться.</a:t>
            </a: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300" b="1" dirty="0">
                <a:solidFill>
                  <a:schemeClr val="tx1">
                    <a:lumMod val="75000"/>
                    <a:lumOff val="25000"/>
                  </a:schemeClr>
                </a:solidFill>
                <a:latin typeface="Times New Roman" panose="02020603050405020304" pitchFamily="18" charset="0"/>
                <a:cs typeface="Times New Roman" panose="02020603050405020304" pitchFamily="18" charset="0"/>
              </a:rPr>
              <a:t>Не купайтесь в реке, по которой плавают катера или суда. </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Волна от катера может накрыть вас с головой, а если вы подплывете слишком близки к судну, может затянуть под винты.</a:t>
            </a: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Пользоваться в воде надувным матрасом (кругом, автомобильной камерой) без присмотра взрослых запрещено! Матрас может неожиданно сдуться, или течение унесет вас далеко от берега.</a:t>
            </a: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Если вы плохо плаваете, держитесь ближе к берегу. Так, чтобы в любой момент можно было коснуться ногами дна. И не поддавайтесь на уговоры друзей, плавающих лучше вас, вы рискуете утонуть.</a:t>
            </a:r>
          </a:p>
          <a:p>
            <a:pPr marL="0" indent="0" algn="just">
              <a:spcBef>
                <a:spcPts val="300"/>
              </a:spcBef>
              <a:buFont typeface="Arial" panose="020B0604020202020204" pitchFamily="34" charset="0"/>
              <a:buNone/>
            </a:pPr>
            <a:endParaRPr lang="ru-RU" sz="13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p>
        </p:txBody>
      </p:sp>
      <p:sp>
        <p:nvSpPr>
          <p:cNvPr id="7" name="Заголовок 1"/>
          <p:cNvSpPr txBox="1">
            <a:spLocks/>
          </p:cNvSpPr>
          <p:nvPr/>
        </p:nvSpPr>
        <p:spPr>
          <a:xfrm>
            <a:off x="395536" y="260648"/>
            <a:ext cx="4104456" cy="56604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БЕЗОПАСНОСТЬ НА ВОДЕ</a:t>
            </a:r>
            <a:endParaRPr lang="ru-RU" sz="2000" dirty="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4048" y="836712"/>
            <a:ext cx="3816424" cy="5054550"/>
          </a:xfrm>
        </p:spPr>
        <p:txBody>
          <a:bodyPr>
            <a:noAutofit/>
          </a:bodyPr>
          <a:lstStyle/>
          <a:p>
            <a:pPr marL="0" indent="0" algn="just">
              <a:spcBef>
                <a:spcPts val="300"/>
              </a:spcBef>
              <a:buNone/>
            </a:pPr>
            <a:r>
              <a:rPr lang="ru-RU" sz="1200" b="1" dirty="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Отправляясь  в лес, </a:t>
            </a:r>
            <a:r>
              <a:rPr lang="ru-RU" sz="1200" b="1" dirty="0">
                <a:latin typeface="Times New Roman" panose="02020603050405020304" pitchFamily="18" charset="0"/>
                <a:cs typeface="Times New Roman" panose="02020603050405020304" pitchFamily="18" charset="0"/>
              </a:rPr>
              <a:t>возьмите с собой водостойкие спички или зажигалку. </a:t>
            </a:r>
            <a:r>
              <a:rPr lang="ru-RU" sz="1200" dirty="0">
                <a:latin typeface="Times New Roman" panose="02020603050405020304" pitchFamily="18" charset="0"/>
                <a:cs typeface="Times New Roman" panose="02020603050405020304" pitchFamily="18" charset="0"/>
              </a:rPr>
              <a:t>Разведя огонь, вы и согреетесь, и просушите одежду, и подадите сигнал. Если у вас в лесу нет карты и компаса, ориентируйтесь по солнцу, луне звездам, особенностям местной природы.</a:t>
            </a:r>
          </a:p>
          <a:p>
            <a:pPr marL="0" indent="0" algn="just">
              <a:spcBef>
                <a:spcPts val="300"/>
              </a:spcBef>
              <a:buNone/>
            </a:pPr>
            <a:r>
              <a:rPr lang="ru-RU" sz="1200" dirty="0">
                <a:latin typeface="Times New Roman" panose="02020603050405020304" pitchFamily="18" charset="0"/>
                <a:cs typeface="Times New Roman" panose="02020603050405020304" pitchFamily="18" charset="0"/>
              </a:rPr>
              <a:t>   Если вы заблудились в лесу, остановитесь, присядьте и подумайте, как вам выбраться к месту, с которого вы начали путь. Для этого </a:t>
            </a:r>
            <a:r>
              <a:rPr lang="ru-RU" sz="1200" b="1" dirty="0">
                <a:latin typeface="Times New Roman" panose="02020603050405020304" pitchFamily="18" charset="0"/>
                <a:cs typeface="Times New Roman" panose="02020603050405020304" pitchFamily="18" charset="0"/>
              </a:rPr>
              <a:t>вспомните ориентир</a:t>
            </a:r>
            <a:r>
              <a:rPr lang="ru-RU" sz="1200" dirty="0">
                <a:latin typeface="Times New Roman" panose="02020603050405020304" pitchFamily="18" charset="0"/>
                <a:cs typeface="Times New Roman" panose="02020603050405020304" pitchFamily="18" charset="0"/>
              </a:rPr>
              <a:t> на вашем пути (реку, озеро, железную дорогу) и постарайтесь вспомнить дорогу к нему. Отыскать дорогу к населенному пункту вам помогут звуки (лай собаки, шум автомобилей). Лесная и проселочная дороги, тропы ведут, как правило, к населенным пунктам.</a:t>
            </a:r>
          </a:p>
          <a:p>
            <a:pPr marL="0" indent="0" algn="just">
              <a:spcBef>
                <a:spcPts val="300"/>
              </a:spcBef>
              <a:buNone/>
            </a:pPr>
            <a:r>
              <a:rPr lang="ru-RU" sz="1200" dirty="0">
                <a:latin typeface="Times New Roman" panose="02020603050405020304" pitchFamily="18" charset="0"/>
                <a:cs typeface="Times New Roman" panose="02020603050405020304" pitchFamily="18" charset="0"/>
              </a:rPr>
              <a:t> Если нет знакомых ориентиров или найти их не предоставляется возможным – влезьте на высокое дерево, но помните, что влезть на дерево гораздо легче, чем слезть с него. Не следует выбираться из леса когда темнеет, лучше займитесь обустройством ночлега. Для этого подойдет яма, дерево, но только не одиноко стоящее. Если вы надеетесь на спасателей, то оставайтесь на месте. </a:t>
            </a:r>
          </a:p>
          <a:p>
            <a:pPr marL="0" indent="0" algn="just">
              <a:spcBef>
                <a:spcPts val="300"/>
              </a:spcBef>
              <a:buNone/>
            </a:pPr>
            <a:r>
              <a:rPr lang="ru-RU" sz="1200" dirty="0">
                <a:latin typeface="Times New Roman" panose="02020603050405020304" pitchFamily="18" charset="0"/>
                <a:cs typeface="Times New Roman" panose="02020603050405020304" pitchFamily="18" charset="0"/>
              </a:rPr>
              <a:t>Без крайней необходимость </a:t>
            </a:r>
            <a:r>
              <a:rPr lang="ru-RU" sz="1200" b="1" dirty="0">
                <a:latin typeface="Times New Roman" panose="02020603050405020304" pitchFamily="18" charset="0"/>
                <a:cs typeface="Times New Roman" panose="02020603050405020304" pitchFamily="18" charset="0"/>
              </a:rPr>
              <a:t>не идите через болото</a:t>
            </a:r>
            <a:r>
              <a:rPr lang="ru-RU" sz="1200" dirty="0">
                <a:latin typeface="Times New Roman" panose="02020603050405020304" pitchFamily="18" charset="0"/>
                <a:cs typeface="Times New Roman" panose="02020603050405020304" pitchFamily="18" charset="0"/>
              </a:rPr>
              <a:t>. Если другого выхода нет, вооружитесь длинным шестом, проверяйте им прочность поверхности. </a:t>
            </a:r>
            <a:r>
              <a:rPr lang="ru-RU" sz="1200" b="1" dirty="0">
                <a:latin typeface="Times New Roman" panose="02020603050405020304" pitchFamily="18" charset="0"/>
                <a:cs typeface="Times New Roman" panose="02020603050405020304" pitchFamily="18" charset="0"/>
              </a:rPr>
              <a:t>Не идите через густой кустарник.</a:t>
            </a:r>
          </a:p>
          <a:p>
            <a:pPr marL="0" indent="0" algn="just">
              <a:spcBef>
                <a:spcPts val="300"/>
              </a:spcBef>
              <a:buNone/>
            </a:pPr>
            <a:r>
              <a:rPr lang="ru-RU" sz="1300" b="1" dirty="0">
                <a:latin typeface="Times New Roman" panose="02020603050405020304" pitchFamily="18" charset="0"/>
                <a:cs typeface="Times New Roman" panose="02020603050405020304" pitchFamily="18" charset="0"/>
              </a:rPr>
              <a:t> </a:t>
            </a:r>
            <a:endParaRPr lang="ru-RU" sz="1300" dirty="0">
              <a:latin typeface="Times New Roman" panose="02020603050405020304" pitchFamily="18" charset="0"/>
              <a:cs typeface="Times New Roman" panose="02020603050405020304" pitchFamily="18" charset="0"/>
            </a:endParaRPr>
          </a:p>
        </p:txBody>
      </p:sp>
      <p:sp>
        <p:nvSpPr>
          <p:cNvPr id="9" name="Заголовок 1"/>
          <p:cNvSpPr txBox="1">
            <a:spLocks/>
          </p:cNvSpPr>
          <p:nvPr/>
        </p:nvSpPr>
        <p:spPr>
          <a:xfrm>
            <a:off x="4860032" y="260648"/>
            <a:ext cx="4104456" cy="56604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ЕСЛИ ВЫ ЗАБЛУДИЛИСЬ В ЛЕСУ</a:t>
            </a:r>
            <a:endParaRPr lang="ru-RU" sz="2000" dirty="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0"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
        <p:nvSpPr>
          <p:cNvPr id="11" name="Объект 2"/>
          <p:cNvSpPr txBox="1">
            <a:spLocks/>
          </p:cNvSpPr>
          <p:nvPr/>
        </p:nvSpPr>
        <p:spPr>
          <a:xfrm>
            <a:off x="5585741" y="6093296"/>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 name="Объект 2"/>
          <p:cNvSpPr txBox="1">
            <a:spLocks/>
          </p:cNvSpPr>
          <p:nvPr/>
        </p:nvSpPr>
        <p:spPr>
          <a:xfrm>
            <a:off x="7308304" y="6093296"/>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p14="http://schemas.microsoft.com/office/powerpoint/2010/main" val="2032415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764705"/>
            <a:ext cx="3754760" cy="53369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400" dirty="0">
                <a:solidFill>
                  <a:schemeClr val="tx1">
                    <a:lumMod val="75000"/>
                    <a:lumOff val="25000"/>
                  </a:schemeClr>
                </a:solidFill>
                <a:latin typeface="Times New Roman" panose="02020603050405020304" pitchFamily="18" charset="0"/>
                <a:cs typeface="Times New Roman" panose="02020603050405020304" pitchFamily="18" charset="0"/>
              </a:rPr>
              <a:t> У сильного ветра может быть несколько названий</a:t>
            </a:r>
            <a:r>
              <a:rPr lang="en-US" sz="1400" dirty="0">
                <a:solidFill>
                  <a:schemeClr val="tx1">
                    <a:lumMod val="75000"/>
                    <a:lumOff val="25000"/>
                  </a:schemeClr>
                </a:solidFill>
                <a:latin typeface="Times New Roman" panose="02020603050405020304" pitchFamily="18" charset="0"/>
                <a:cs typeface="Times New Roman" panose="02020603050405020304" pitchFamily="18" charset="0"/>
              </a:rPr>
              <a:t>:</a:t>
            </a:r>
            <a:r>
              <a:rPr lang="ru-RU" sz="1400" dirty="0">
                <a:solidFill>
                  <a:schemeClr val="tx1">
                    <a:lumMod val="75000"/>
                    <a:lumOff val="25000"/>
                  </a:schemeClr>
                </a:solidFill>
                <a:latin typeface="Times New Roman" panose="02020603050405020304" pitchFamily="18" charset="0"/>
                <a:cs typeface="Times New Roman" panose="02020603050405020304" pitchFamily="18" charset="0"/>
              </a:rPr>
              <a:t> буря, ураган, смерч. Основными признаками их приближения являются</a:t>
            </a:r>
            <a:r>
              <a:rPr lang="en-US" sz="1400" dirty="0">
                <a:solidFill>
                  <a:schemeClr val="tx1">
                    <a:lumMod val="75000"/>
                    <a:lumOff val="25000"/>
                  </a:schemeClr>
                </a:solidFill>
                <a:latin typeface="Times New Roman" panose="02020603050405020304" pitchFamily="18" charset="0"/>
                <a:cs typeface="Times New Roman" panose="02020603050405020304" pitchFamily="18" charset="0"/>
              </a:rPr>
              <a:t>:</a:t>
            </a:r>
            <a:r>
              <a:rPr lang="ru-RU" sz="1400" dirty="0">
                <a:solidFill>
                  <a:schemeClr val="tx1">
                    <a:lumMod val="75000"/>
                    <a:lumOff val="25000"/>
                  </a:schemeClr>
                </a:solidFill>
                <a:latin typeface="Times New Roman" panose="02020603050405020304" pitchFamily="18" charset="0"/>
                <a:cs typeface="Times New Roman" panose="02020603050405020304" pitchFamily="18" charset="0"/>
              </a:rPr>
              <a:t> резкое усиление порывов ветра, ливневые дожди летом и обильное выпадение снега зимой. Если ураган или буря застали вас на улице, держитесь подальше от легких построек, рекламных щитов, мостов, линий электропередач, окон и балконов, с которых обычно падают цветочные горшки.</a:t>
            </a:r>
          </a:p>
          <a:p>
            <a:pPr marL="0" indent="0" algn="just">
              <a:spcBef>
                <a:spcPts val="300"/>
              </a:spcBef>
              <a:buFont typeface="Arial" panose="020B0604020202020204" pitchFamily="34" charset="0"/>
              <a:buNone/>
            </a:pPr>
            <a:r>
              <a:rPr lang="ru-RU" sz="14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400" b="1" dirty="0">
                <a:solidFill>
                  <a:schemeClr val="tx1">
                    <a:lumMod val="75000"/>
                    <a:lumOff val="25000"/>
                  </a:schemeClr>
                </a:solidFill>
                <a:latin typeface="Times New Roman" panose="02020603050405020304" pitchFamily="18" charset="0"/>
                <a:cs typeface="Times New Roman" panose="02020603050405020304" pitchFamily="18" charset="0"/>
              </a:rPr>
              <a:t>Не следует оставаться на улице. </a:t>
            </a:r>
            <a:r>
              <a:rPr lang="ru-RU" sz="1400" dirty="0">
                <a:solidFill>
                  <a:schemeClr val="tx1">
                    <a:lumMod val="75000"/>
                    <a:lumOff val="25000"/>
                  </a:schemeClr>
                </a:solidFill>
                <a:latin typeface="Times New Roman" panose="02020603050405020304" pitchFamily="18" charset="0"/>
                <a:cs typeface="Times New Roman" panose="02020603050405020304" pitchFamily="18" charset="0"/>
              </a:rPr>
              <a:t>Поскорее укройтесь  в ближайшем здании. Если нет такой возможности, защитите себя (особенно голову) подручными средствами – фанерой, доской, ящиком.</a:t>
            </a:r>
          </a:p>
          <a:p>
            <a:pPr marL="0" indent="0" algn="just">
              <a:spcBef>
                <a:spcPts val="300"/>
              </a:spcBef>
              <a:buFont typeface="Arial" panose="020B0604020202020204" pitchFamily="34" charset="0"/>
              <a:buNone/>
            </a:pPr>
            <a:r>
              <a:rPr lang="ru-RU" sz="1400" b="1" dirty="0">
                <a:solidFill>
                  <a:schemeClr val="tx1">
                    <a:lumMod val="75000"/>
                    <a:lumOff val="25000"/>
                  </a:schemeClr>
                </a:solidFill>
                <a:latin typeface="Times New Roman" panose="02020603050405020304" pitchFamily="18" charset="0"/>
                <a:cs typeface="Times New Roman" panose="02020603050405020304" pitchFamily="18" charset="0"/>
              </a:rPr>
              <a:t>   В ветреную погоду следует отказаться от развлечений на аттракционах.</a:t>
            </a:r>
          </a:p>
          <a:p>
            <a:pPr marL="0" indent="0" algn="just">
              <a:spcBef>
                <a:spcPts val="300"/>
              </a:spcBef>
              <a:buFont typeface="Arial" panose="020B0604020202020204" pitchFamily="34" charset="0"/>
              <a:buNone/>
            </a:pPr>
            <a:r>
              <a:rPr lang="ru-RU" sz="1400" dirty="0">
                <a:solidFill>
                  <a:schemeClr val="tx1">
                    <a:lumMod val="75000"/>
                    <a:lumOff val="25000"/>
                  </a:schemeClr>
                </a:solidFill>
                <a:latin typeface="Times New Roman" panose="02020603050405020304" pitchFamily="18" charset="0"/>
                <a:cs typeface="Times New Roman" panose="02020603050405020304" pitchFamily="18" charset="0"/>
              </a:rPr>
              <a:t>   Если поступил сигнал о приближении смерча (вихрь, похожий на огромный столб, способный всасывать в себя предметы и переносить их на большие расстояния) , необходимо спрятаться в надежном укрытии или под прочной мебелью. В поле можно спрятаться в яме или овраге.</a:t>
            </a:r>
          </a:p>
        </p:txBody>
      </p:sp>
      <p:sp>
        <p:nvSpPr>
          <p:cNvPr id="7" name="Заголовок 1"/>
          <p:cNvSpPr txBox="1">
            <a:spLocks/>
          </p:cNvSpPr>
          <p:nvPr/>
        </p:nvSpPr>
        <p:spPr>
          <a:xfrm>
            <a:off x="279191" y="260648"/>
            <a:ext cx="4104456" cy="566049"/>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ЧТО ДЕЛАТЬ ПРИ СИЛЬНОМ ВЕТРЕ?</a:t>
            </a:r>
            <a:endParaRPr lang="ru-RU" sz="2000" dirty="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4048" y="826697"/>
            <a:ext cx="3816424" cy="5050575"/>
          </a:xfrm>
        </p:spPr>
        <p:txBody>
          <a:bodyPr>
            <a:noAutofit/>
          </a:bodyPr>
          <a:lstStyle/>
          <a:p>
            <a:pPr marL="0" indent="0" algn="just">
              <a:spcBef>
                <a:spcPts val="300"/>
              </a:spcBef>
              <a:buNone/>
            </a:pPr>
            <a:r>
              <a:rPr lang="ru-RU" sz="1200" b="1" dirty="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Приближение грозы всегда заметно</a:t>
            </a:r>
            <a:r>
              <a:rPr lang="en-US" sz="1200" dirty="0">
                <a:latin typeface="Times New Roman" panose="02020603050405020304" pitchFamily="18" charset="0"/>
                <a:cs typeface="Times New Roman" panose="02020603050405020304" pitchFamily="18" charset="0"/>
              </a:rPr>
              <a:t>:</a:t>
            </a:r>
            <a:r>
              <a:rPr lang="ru-RU" sz="1200" dirty="0">
                <a:latin typeface="Times New Roman" panose="02020603050405020304" pitchFamily="18" charset="0"/>
                <a:cs typeface="Times New Roman" panose="02020603050405020304" pitchFamily="18" charset="0"/>
              </a:rPr>
              <a:t> солнце печет, воздух влажный, цвет неба начинает меняться, издалека разносится первый раскат грома. Это верный признак грозы.</a:t>
            </a:r>
          </a:p>
          <a:p>
            <a:pPr marL="0" indent="0" algn="just">
              <a:spcBef>
                <a:spcPts val="300"/>
              </a:spcBef>
              <a:buNone/>
            </a:pPr>
            <a:r>
              <a:rPr lang="ru-RU" sz="1200" dirty="0">
                <a:latin typeface="Times New Roman" panose="02020603050405020304" pitchFamily="18" charset="0"/>
                <a:cs typeface="Times New Roman" panose="02020603050405020304" pitchFamily="18" charset="0"/>
              </a:rPr>
              <a:t>   </a:t>
            </a:r>
            <a:r>
              <a:rPr lang="ru-RU" sz="1200" b="1" dirty="0">
                <a:latin typeface="Times New Roman" panose="02020603050405020304" pitchFamily="18" charset="0"/>
                <a:cs typeface="Times New Roman" panose="02020603050405020304" pitchFamily="18" charset="0"/>
              </a:rPr>
              <a:t>Никогда не прячьтесь под высокими деревьями</a:t>
            </a:r>
            <a:r>
              <a:rPr lang="ru-RU" sz="1200" dirty="0">
                <a:latin typeface="Times New Roman" panose="02020603050405020304" pitchFamily="18" charset="0"/>
                <a:cs typeface="Times New Roman" panose="02020603050405020304" pitchFamily="18" charset="0"/>
              </a:rPr>
              <a:t>, особенно отдельно стоящими.</a:t>
            </a:r>
            <a:r>
              <a:rPr lang="ru-RU" sz="1200" b="1" dirty="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Более опасны тополь, ель, сосна. Реже молния ударяет в березу, клен, почти никогда не ударяет в кустарник.  Вне помещений избегайте возвышенностей, укрывайтесь в сухих углублениях. Прислоняться к отвесным скалам и прятаться под скальным навесом нельзя. Песчаная и каменистая почва безопаснее, чем глинистая.</a:t>
            </a:r>
          </a:p>
          <a:p>
            <a:pPr marL="0" indent="0" algn="just">
              <a:spcBef>
                <a:spcPts val="300"/>
              </a:spcBef>
              <a:buNone/>
            </a:pPr>
            <a:r>
              <a:rPr lang="ru-RU" sz="1200" b="1" dirty="0">
                <a:latin typeface="Times New Roman" panose="02020603050405020304" pitchFamily="18" charset="0"/>
                <a:cs typeface="Times New Roman" panose="02020603050405020304" pitchFamily="18" charset="0"/>
              </a:rPr>
              <a:t>   От грозы не следует бежать. </a:t>
            </a:r>
            <a:r>
              <a:rPr lang="ru-RU" sz="1200" dirty="0">
                <a:latin typeface="Times New Roman" panose="02020603050405020304" pitchFamily="18" charset="0"/>
                <a:cs typeface="Times New Roman" panose="02020603050405020304" pitchFamily="18" charset="0"/>
              </a:rPr>
              <a:t>Поражению способствует мокрое тело и сырая одежда. Крайне опасно купаться в грозу.</a:t>
            </a:r>
          </a:p>
          <a:p>
            <a:pPr marL="0" indent="0" algn="just">
              <a:spcBef>
                <a:spcPts val="300"/>
              </a:spcBef>
              <a:buNone/>
            </a:pPr>
            <a:r>
              <a:rPr lang="ru-RU" sz="1200" b="1" dirty="0">
                <a:latin typeface="Times New Roman" panose="02020603050405020304" pitchFamily="18" charset="0"/>
                <a:cs typeface="Times New Roman" panose="02020603050405020304" pitchFamily="18" charset="0"/>
              </a:rPr>
              <a:t>   Опасно находиться около металлических конструкций</a:t>
            </a:r>
            <a:r>
              <a:rPr lang="ru-RU" sz="1200" dirty="0">
                <a:latin typeface="Times New Roman" panose="02020603050405020304" pitchFamily="18" charset="0"/>
                <a:cs typeface="Times New Roman" panose="02020603050405020304" pitchFamily="18" charset="0"/>
              </a:rPr>
              <a:t>. Если вы в походе, топоры, лопаты и другие предметы из металла лучше отнести подальше от палатки. </a:t>
            </a:r>
          </a:p>
          <a:p>
            <a:pPr marL="0" indent="0" algn="just">
              <a:spcBef>
                <a:spcPts val="300"/>
              </a:spcBef>
              <a:buNone/>
            </a:pPr>
            <a:r>
              <a:rPr lang="ru-RU" sz="1200" dirty="0">
                <a:latin typeface="Times New Roman" panose="02020603050405020304" pitchFamily="18" charset="0"/>
                <a:cs typeface="Times New Roman" panose="02020603050405020304" pitchFamily="18" charset="0"/>
              </a:rPr>
              <a:t>   Здания, имеющие центральное отопление и водопровод, практически защищены от удара молнией. Однако, необходимо выключить из сети электроприборы, не пользоваться телефоном, не прикасаться к водопроводным кранам, не стоять у открытого окна.  </a:t>
            </a:r>
            <a:r>
              <a:rPr lang="ru-RU" sz="1200" b="1" dirty="0">
                <a:latin typeface="Times New Roman" panose="02020603050405020304" pitchFamily="18" charset="0"/>
                <a:cs typeface="Times New Roman" panose="02020603050405020304" pitchFamily="18" charset="0"/>
              </a:rPr>
              <a:t>Не рекомендуется в грозу пользоваться мобильным телефоном!</a:t>
            </a:r>
          </a:p>
          <a:p>
            <a:pPr marL="0" indent="0" algn="just">
              <a:spcBef>
                <a:spcPts val="300"/>
              </a:spcBef>
              <a:buNone/>
            </a:pPr>
            <a:endParaRPr lang="ru-RU" sz="1300" dirty="0">
              <a:latin typeface="Times New Roman" panose="02020603050405020304" pitchFamily="18" charset="0"/>
              <a:cs typeface="Times New Roman" panose="02020603050405020304" pitchFamily="18" charset="0"/>
            </a:endParaRPr>
          </a:p>
        </p:txBody>
      </p:sp>
      <p:sp>
        <p:nvSpPr>
          <p:cNvPr id="9" name="Заголовок 1"/>
          <p:cNvSpPr txBox="1">
            <a:spLocks/>
          </p:cNvSpPr>
          <p:nvPr/>
        </p:nvSpPr>
        <p:spPr>
          <a:xfrm>
            <a:off x="4860032" y="260648"/>
            <a:ext cx="4104456" cy="56604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a:solidFill>
                  <a:srgbClr val="0070C0"/>
                </a:solidFill>
                <a:latin typeface="Arial" panose="020B0604020202020204" pitchFamily="34" charset="0"/>
                <a:cs typeface="Arial" panose="020B0604020202020204" pitchFamily="34" charset="0"/>
              </a:rPr>
              <a:t>КАК НЕ ПОСТРАДАТЬ ОТ МОЛНИИ</a:t>
            </a:r>
            <a:endParaRPr lang="ru-RU" sz="2000" dirty="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0"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
        <p:nvSpPr>
          <p:cNvPr id="11" name="Объект 2"/>
          <p:cNvSpPr txBox="1">
            <a:spLocks/>
          </p:cNvSpPr>
          <p:nvPr/>
        </p:nvSpPr>
        <p:spPr>
          <a:xfrm>
            <a:off x="5585741" y="6093296"/>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 name="Объект 2"/>
          <p:cNvSpPr txBox="1">
            <a:spLocks/>
          </p:cNvSpPr>
          <p:nvPr/>
        </p:nvSpPr>
        <p:spPr>
          <a:xfrm>
            <a:off x="7308304" y="6093296"/>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p14="http://schemas.microsoft.com/office/powerpoint/2010/main" val="3172530714"/>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10793</TotalTime>
  <Words>2657</Words>
  <Application>Microsoft Office PowerPoint</Application>
  <PresentationFormat>Лист Letter (8,5x11")</PresentationFormat>
  <Paragraphs>166</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3</vt:i4>
      </vt:variant>
      <vt:variant>
        <vt:lpstr>Заголовки слайдов</vt:lpstr>
      </vt:variant>
      <vt:variant>
        <vt:i4>10</vt:i4>
      </vt:variant>
    </vt:vector>
  </HeadingPairs>
  <TitlesOfParts>
    <vt:vector size="19" baseType="lpstr">
      <vt:lpstr>Arial</vt:lpstr>
      <vt:lpstr>Arial Black</vt:lpstr>
      <vt:lpstr>Calibri</vt:lpstr>
      <vt:lpstr>Georgia</vt:lpstr>
      <vt:lpstr>Times New Roman</vt:lpstr>
      <vt:lpstr>Trebuchet MS</vt:lpstr>
      <vt:lpstr>Воздушный поток</vt:lpstr>
      <vt:lpstr>Тема Office</vt:lpstr>
      <vt:lpstr>1_Воздушный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Чубарова Наталья Борисовна</dc:creator>
  <cp:lastModifiedBy>Бекбулатов Руслан Михайлович</cp:lastModifiedBy>
  <cp:revision>43</cp:revision>
  <dcterms:created xsi:type="dcterms:W3CDTF">2017-06-05T11:39:42Z</dcterms:created>
  <dcterms:modified xsi:type="dcterms:W3CDTF">2022-03-31T10:29:11Z</dcterms:modified>
</cp:coreProperties>
</file>