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40"/>
  </p:notesMasterIdLst>
  <p:sldIdLst>
    <p:sldId id="256" r:id="rId4"/>
    <p:sldId id="288" r:id="rId5"/>
    <p:sldId id="258" r:id="rId6"/>
    <p:sldId id="257" r:id="rId7"/>
    <p:sldId id="259" r:id="rId8"/>
    <p:sldId id="260" r:id="rId9"/>
    <p:sldId id="289" r:id="rId10"/>
    <p:sldId id="261" r:id="rId11"/>
    <p:sldId id="262" r:id="rId12"/>
    <p:sldId id="263" r:id="rId13"/>
    <p:sldId id="290" r:id="rId14"/>
    <p:sldId id="264" r:id="rId15"/>
    <p:sldId id="266" r:id="rId16"/>
    <p:sldId id="272" r:id="rId17"/>
    <p:sldId id="273" r:id="rId18"/>
    <p:sldId id="274" r:id="rId19"/>
    <p:sldId id="267" r:id="rId20"/>
    <p:sldId id="287" r:id="rId21"/>
    <p:sldId id="270" r:id="rId22"/>
    <p:sldId id="271" r:id="rId23"/>
    <p:sldId id="291" r:id="rId24"/>
    <p:sldId id="292" r:id="rId25"/>
    <p:sldId id="275" r:id="rId26"/>
    <p:sldId id="293" r:id="rId27"/>
    <p:sldId id="277" r:id="rId28"/>
    <p:sldId id="279" r:id="rId29"/>
    <p:sldId id="281" r:id="rId30"/>
    <p:sldId id="296" r:id="rId31"/>
    <p:sldId id="297" r:id="rId32"/>
    <p:sldId id="282" r:id="rId33"/>
    <p:sldId id="283" r:id="rId34"/>
    <p:sldId id="294" r:id="rId35"/>
    <p:sldId id="284" r:id="rId36"/>
    <p:sldId id="295" r:id="rId37"/>
    <p:sldId id="285" r:id="rId38"/>
    <p:sldId id="286" r:id="rId39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0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27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3" name="Google Shape;243;p1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>
                <a:solidFill>
                  <a:srgbClr val="000000"/>
                </a:solidFill>
              </a:rPr>
              <a:pPr algn="r"/>
              <a:t>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8" name="Google Shape;328;p20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20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8" name="Google Shape;328;p20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877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318aaa93d_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6318aaa93d_8_1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39" name="Google Shape;339;g6318aaa93d_8_14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14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59" name="Google Shape;359;p14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318aaa93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g6318aaa93d_0_63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3" name="Google Shape;423;g6318aaa93d_0_63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12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Добавить конкретики и картинок!</a:t>
            </a:r>
            <a:endParaRPr/>
          </a:p>
        </p:txBody>
      </p:sp>
      <p:sp>
        <p:nvSpPr>
          <p:cNvPr id="439" name="Google Shape;439;p12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13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51" name="Google Shape;451;p13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318aaa9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6318aaa93d_0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358231" algn="just">
              <a:lnSpc>
                <a:spcPct val="112500"/>
              </a:lnSpc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До начала итогового сочинения (изложения) руководитель образовательной организации, в которой проводится итоговое сочинение (изложение), распределяет участников по учебным кабинетам в произвольном порядке.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358231" algn="just">
              <a:lnSpc>
                <a:spcPct val="112500"/>
              </a:lnSpc>
              <a:spcBef>
                <a:spcPts val="604"/>
              </a:spcBef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Участники итогового изложения, которым текст для изложения выдается для чтения на 40 минут, должны быть распределены в отдельный учебный кабинет для проведения итогового изложения.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358231" algn="just">
              <a:lnSpc>
                <a:spcPct val="112500"/>
              </a:lnSpc>
              <a:spcBef>
                <a:spcPts val="604"/>
              </a:spcBef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Вход участников в места проведения итогового сочинения (изложения) начинается с 09.00 по местному времени. Во время проведения итогового сочинения (изложения) в учебном кабинете должны присутствовать не менее двух членов комиссии по проведению итогового сочинения (изложения).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358231" algn="just">
              <a:lnSpc>
                <a:spcPct val="112500"/>
              </a:lnSpc>
              <a:spcBef>
                <a:spcPts val="604"/>
              </a:spcBef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Итоговое сочинение (изложение) начинается в 10.00 по местному времени.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0"/>
            <a:endParaRPr/>
          </a:p>
        </p:txBody>
      </p:sp>
      <p:sp>
        <p:nvSpPr>
          <p:cNvPr id="369" name="Google Shape;369;g6318aaa93d_0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15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358231" algn="just">
              <a:lnSpc>
                <a:spcPct val="112500"/>
              </a:lnSpc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До начала проведения итогового сочинения (изложения) члены комиссии проводят инструктаж участников.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358231" algn="just">
              <a:lnSpc>
                <a:spcPct val="112500"/>
              </a:lnSpc>
              <a:spcBef>
                <a:spcPts val="604"/>
              </a:spcBef>
              <a:buClr>
                <a:schemeClr val="dk1"/>
              </a:buClr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Инструктаж состоит из двух частей. Первая часть инструктажа проводится до 10.00 по местному времени и включает в себя информирование участников о порядке проведения, продолжительности написания, о времени и месте ознакомления с результатами итогового сочинения (изложения), а также о том, что записи на листах бумаги для черновиков не обрабатываются и не проверяются.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indent="358231" algn="just">
              <a:lnSpc>
                <a:spcPct val="112500"/>
              </a:lnSpc>
              <a:spcBef>
                <a:spcPts val="604"/>
              </a:spcBef>
            </a:pPr>
            <a:r>
              <a:rPr lang="ru-RU" sz="2400" b="1">
                <a:latin typeface="Cambria"/>
                <a:ea typeface="Cambria"/>
                <a:cs typeface="Cambria"/>
                <a:sym typeface="Cambria"/>
              </a:rPr>
              <a:t>При проведении второй части инструктажа, которая начинается не ранее 10.00 по местному времени, члены комиссии по проведению итогового сочинения (изложения) должны ознакомить участников с темами итогового сочинения (текстами для итогового изложения).</a:t>
            </a:r>
            <a:endParaRPr/>
          </a:p>
        </p:txBody>
      </p:sp>
      <p:sp>
        <p:nvSpPr>
          <p:cNvPr id="424" name="Google Shape;424;p15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402" name="Google Shape;402;p17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8" name="Google Shape;258;p2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318aaa93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6318aaa93d_2_1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3" name="Google Shape;413;g6318aaa93d_2_1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318aaa9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6318aaa93d_1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462" name="Google Shape;462;g6318aaa93d_1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8878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318aaa9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6318aaa93d_1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462" name="Google Shape;462;g6318aaa93d_1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70767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6318aaa9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g6318aaa93d_1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462" name="Google Shape;462;g6318aaa93d_1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2177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318aaa93d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6318aaa93d_2_1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13" name="Google Shape;413;g6318aaa93d_2_1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7288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318aaa93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6318aaa93d_4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82" name="Google Shape;482;g6318aaa93d_4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28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2" name="Google Shape;502;p28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6318aaa93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6318aaa93d_0_3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3" name="Google Shape;523;g6318aaa93d_0_3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6318aaa93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6318aaa93d_0_3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23" name="Google Shape;523;g6318aaa93d_0_35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8700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318aaa93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6318aaa93d_7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555" name="Google Shape;555;g6318aaa93d_7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6953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9" name="Google Shape;269;p3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3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4" name="Google Shape;534;p31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544" name="Google Shape;544;p32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3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544" name="Google Shape;544;p32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4599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318aaa93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6318aaa93d_7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/>
          </a:p>
        </p:txBody>
      </p:sp>
      <p:sp>
        <p:nvSpPr>
          <p:cNvPr id="555" name="Google Shape;555;g6318aaa93d_7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318aaa93d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6318aaa93d_7_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30" cy="446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r>
              <a:rPr lang="ru-RU" dirty="0"/>
              <a:t>https://yandex.ru/images/search?text=%D0%BD%D0%B5%D0%B7%D0%B0%D1%87%D0%B5%D1%82%20png&amp;pos=24&amp;img_url=https%3A%2F%2Fic.pics.livejournal.com%2Fplohoy_zyalt%2F77270147%2F66949%2F66949_original.jpg&amp;rpt=simage</a:t>
            </a:r>
            <a:endParaRPr dirty="0"/>
          </a:p>
        </p:txBody>
      </p:sp>
      <p:sp>
        <p:nvSpPr>
          <p:cNvPr id="555" name="Google Shape;555;g6318aaa93d_7_0:notes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527" cy="49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7252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64" name="Google Shape;5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37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84" name="Google Shape;584;p37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>
                <a:solidFill>
                  <a:srgbClr val="000000"/>
                </a:solidFill>
              </a:rPr>
              <a:pPr algn="r"/>
              <a:t>36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8" name="Google Shape;258;p2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5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4" name="Google Shape;284;p5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" name="Google Shape;295;p24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5" name="Google Shape;295;p24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6349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6" name="Google Shape;306;p21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19:notes"/>
          <p:cNvSpPr txBox="1">
            <a:spLocks noGrp="1"/>
          </p:cNvSpPr>
          <p:nvPr>
            <p:ph type="body" idx="1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17" name="Google Shape;317;p19:notes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46038" rIns="92102" bIns="46038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3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40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15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15000"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imHob4auqNo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recep@ruobr.ru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rzoi@yandex.ru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8"/>
          <p:cNvSpPr/>
          <p:nvPr/>
        </p:nvSpPr>
        <p:spPr>
          <a:xfrm>
            <a:off x="134117" y="1750493"/>
            <a:ext cx="8805762" cy="3195600"/>
          </a:xfrm>
          <a:prstGeom prst="roundRect">
            <a:avLst>
              <a:gd name="adj" fmla="val 16667"/>
            </a:avLst>
          </a:prstGeom>
          <a:solidFill>
            <a:srgbClr val="B7CCE4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ln w="0"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Подготовка и проведение итогового сочинения (изложения) </a:t>
            </a:r>
            <a:endParaRPr sz="4400" kern="1200" dirty="0">
              <a:ln w="0">
                <a:solidFill>
                  <a:schemeClr val="bg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Calibri"/>
            </a:endParaRPr>
          </a:p>
          <a:p>
            <a:pPr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kern="1200" dirty="0">
                <a:ln w="0"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в 2019-2020 учебном году</a:t>
            </a:r>
            <a:endParaRPr sz="4400" kern="1200" dirty="0">
              <a:ln w="0">
                <a:solidFill>
                  <a:schemeClr val="bg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248" name="Google Shape;248;p38"/>
          <p:cNvGrpSpPr/>
          <p:nvPr/>
        </p:nvGrpSpPr>
        <p:grpSpPr>
          <a:xfrm>
            <a:off x="2948" y="5895821"/>
            <a:ext cx="8109277" cy="936104"/>
            <a:chOff x="-1950" y="4083918"/>
            <a:chExt cx="7310254" cy="936104"/>
          </a:xfrm>
        </p:grpSpPr>
        <p:sp>
          <p:nvSpPr>
            <p:cNvPr id="249" name="Google Shape;249;p38"/>
            <p:cNvSpPr/>
            <p:nvPr/>
          </p:nvSpPr>
          <p:spPr>
            <a:xfrm>
              <a:off x="0" y="4083918"/>
              <a:ext cx="7308304" cy="360040"/>
            </a:xfrm>
            <a:prstGeom prst="snip1Rect">
              <a:avLst>
                <a:gd name="adj" fmla="val 16667"/>
              </a:avLst>
            </a:prstGeom>
            <a:solidFill>
              <a:srgbClr val="538CD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1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Чернюк Ольга Николаевна</a:t>
              </a:r>
              <a:endParaRPr dirty="0"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-1950" y="4443958"/>
              <a:ext cx="7310254" cy="576064"/>
            </a:xfrm>
            <a:prstGeom prst="rect">
              <a:avLst/>
            </a:prstGeom>
            <a:solidFill>
              <a:srgbClr val="8CB3E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0" i="1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и.о</a:t>
              </a:r>
              <a:r>
                <a:rPr lang="ru-RU" sz="1800" b="0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начальника отдела Государственного учреждения</a:t>
              </a:r>
              <a:br>
                <a:rPr lang="ru-RU" sz="1800" b="0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1800" b="0" i="1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«Областной центр мониторинга качества образования»</a:t>
              </a: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1" name="Google Shape;25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25098" y="1078894"/>
            <a:ext cx="2842018" cy="477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52000" endA="300" endPos="35000" dist="38100" dir="5400000" sy="-100000" algn="bl" rotWithShape="0"/>
          </a:effectLst>
        </p:spPr>
      </p:pic>
      <p:sp>
        <p:nvSpPr>
          <p:cNvPr id="252" name="Google Shape;252;p38"/>
          <p:cNvSpPr/>
          <p:nvPr/>
        </p:nvSpPr>
        <p:spPr>
          <a:xfrm>
            <a:off x="9768408" y="2653629"/>
            <a:ext cx="72008" cy="72008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8"/>
          <p:cNvSpPr txBox="1"/>
          <p:nvPr/>
        </p:nvSpPr>
        <p:spPr>
          <a:xfrm>
            <a:off x="9552384" y="2368193"/>
            <a:ext cx="9663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Кемерово</a:t>
            </a:r>
            <a:endParaRPr dirty="0"/>
          </a:p>
        </p:txBody>
      </p:sp>
      <p:pic>
        <p:nvPicPr>
          <p:cNvPr id="254" name="Google Shape;25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47" y="112712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1141728" y="404664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alibri"/>
              <a:buNone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4" name="Google Shape;334;p45"/>
          <p:cNvPicPr preferRelativeResize="0"/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64352" y="2230587"/>
            <a:ext cx="2820058" cy="287590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5"/>
          <p:cNvSpPr/>
          <p:nvPr/>
        </p:nvSpPr>
        <p:spPr>
          <a:xfrm>
            <a:off x="407368" y="1291470"/>
            <a:ext cx="93405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355600" algn="just">
              <a:lnSpc>
                <a:spcPct val="150000"/>
              </a:lnSpc>
              <a:spcAft>
                <a:spcPts val="1200"/>
              </a:spcAft>
              <a:buSzPts val="2400"/>
            </a:pPr>
            <a:r>
              <a:rPr lang="ru-RU" sz="1800" b="1" dirty="0">
                <a:latin typeface="Cambria"/>
                <a:ea typeface="Cambria"/>
                <a:sym typeface="Cambria"/>
              </a:rPr>
              <a:t>Руководитель ОО:</a:t>
            </a:r>
          </a:p>
          <a:p>
            <a:pPr indent="355600" algn="just">
              <a:spcAft>
                <a:spcPts val="1200"/>
              </a:spcAft>
              <a:buSzPts val="2400"/>
            </a:pPr>
            <a:r>
              <a:rPr lang="ru-RU" sz="1800" dirty="0">
                <a:latin typeface="Cambria"/>
                <a:ea typeface="Cambria"/>
                <a:sym typeface="Cambria"/>
              </a:rPr>
              <a:t> </a:t>
            </a:r>
            <a:r>
              <a:rPr lang="ru-RU" sz="1800" b="1" u="sng" dirty="0">
                <a:latin typeface="Cambria"/>
                <a:ea typeface="Cambria"/>
                <a:sym typeface="Cambria"/>
              </a:rPr>
              <a:t>под подпись</a:t>
            </a:r>
            <a:r>
              <a:rPr lang="ru-RU" sz="1800" b="1" dirty="0">
                <a:latin typeface="Cambria"/>
                <a:ea typeface="Cambria"/>
                <a:sym typeface="Cambria"/>
              </a:rPr>
              <a:t> информирует специалистов, привлекаемых к проведению и проверке итогового сочинения (изложения)</a:t>
            </a:r>
            <a:r>
              <a:rPr lang="ru-RU" sz="1800" dirty="0">
                <a:latin typeface="Cambria"/>
                <a:ea typeface="Cambria"/>
                <a:sym typeface="Cambria"/>
              </a:rPr>
              <a:t>, о порядке проведения и проверки итогового сочинения (изложения) на территории Кемеровской области, установленном </a:t>
            </a:r>
            <a:r>
              <a:rPr lang="ru-RU" sz="1800" dirty="0" err="1">
                <a:latin typeface="Cambria"/>
                <a:ea typeface="Cambria"/>
                <a:sym typeface="Cambria"/>
              </a:rPr>
              <a:t>ДОиН</a:t>
            </a:r>
            <a:r>
              <a:rPr lang="ru-RU" sz="1800" dirty="0">
                <a:latin typeface="Cambria"/>
                <a:ea typeface="Cambria"/>
                <a:sym typeface="Cambria"/>
              </a:rPr>
              <a:t>, а также изложенном в методических материалах Рособрнадзора, рекомендуемых к исполнению при организации и проведении итогового сочинения (изложения);</a:t>
            </a:r>
          </a:p>
          <a:p>
            <a:pPr indent="355600" algn="just">
              <a:spcAft>
                <a:spcPts val="1200"/>
              </a:spcAft>
              <a:buSzPts val="2400"/>
            </a:pPr>
            <a:r>
              <a:rPr lang="ru-RU" sz="1800" b="1" u="sng" dirty="0">
                <a:latin typeface="Cambria"/>
                <a:ea typeface="Cambria"/>
                <a:sym typeface="Cambria"/>
              </a:rPr>
              <a:t>под подпись</a:t>
            </a:r>
            <a:r>
              <a:rPr lang="ru-RU" sz="1800" b="1" dirty="0">
                <a:latin typeface="Cambria"/>
                <a:ea typeface="Cambria"/>
                <a:sym typeface="Cambria"/>
              </a:rPr>
              <a:t> информирует участников итогового сочинения (изложения) и их родителей (законных представителей)</a:t>
            </a:r>
            <a:r>
              <a:rPr lang="ru-RU" sz="1800" dirty="0">
                <a:latin typeface="Cambria"/>
                <a:ea typeface="Cambria"/>
                <a:sym typeface="Cambria"/>
              </a:rPr>
              <a:t> о местах и сроках проведения итогового сочинения (изложения), о времени и месте ознакомления с результатами итогового сочинения (изложения), а также о результатах итогового сочинения (изложения), полученных обучающимися, о порядке проведения итогового сочинения (изложения) на территории Кемеровской области, об основаниях для удаления с итогового сочинения (изложения), об организации перепроверки отдельных сочинений (изложений), о ведении во время проведения итогового сочинения (изложения) видеозаписи.</a:t>
            </a:r>
          </a:p>
          <a:p>
            <a:pPr indent="355600" algn="just">
              <a:lnSpc>
                <a:spcPct val="150000"/>
              </a:lnSpc>
              <a:spcAft>
                <a:spcPts val="1200"/>
              </a:spcAft>
              <a:buSzPts val="2400"/>
            </a:pPr>
            <a:endParaRPr lang="ru-RU" sz="1800" dirty="0">
              <a:latin typeface="Cambria"/>
              <a:ea typeface="Cambria"/>
              <a:sym typeface="Cambria"/>
            </a:endParaRPr>
          </a:p>
          <a:p>
            <a:pPr indent="355600" algn="just">
              <a:lnSpc>
                <a:spcPct val="150000"/>
              </a:lnSpc>
              <a:spcAft>
                <a:spcPts val="1200"/>
              </a:spcAft>
              <a:buSzPts val="2400"/>
            </a:pPr>
            <a:endParaRPr sz="2000" dirty="0">
              <a:latin typeface="Cambria"/>
              <a:ea typeface="Cambria"/>
              <a:sym typeface="Cambria"/>
            </a:endParaRPr>
          </a:p>
          <a:p>
            <a:pPr marL="0" marR="0" lvl="0" indent="355600" algn="just" rtl="0">
              <a:lnSpc>
                <a:spcPct val="10714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1141728" y="404664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alibri"/>
              <a:buNone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о порядке проведения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" name="Google Shape;332;p45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35" name="Google Shape;335;p45"/>
          <p:cNvSpPr/>
          <p:nvPr/>
        </p:nvSpPr>
        <p:spPr>
          <a:xfrm>
            <a:off x="407368" y="1291470"/>
            <a:ext cx="9340500" cy="52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107142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319EC3-F86A-4425-91D6-B5E87B39C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37" y="1291470"/>
            <a:ext cx="3286989" cy="46205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66E45E-2D8C-4CBB-B309-DF2C56AD4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07" y="1569183"/>
            <a:ext cx="3426701" cy="47401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A23338-E2CD-40D7-95F7-AD00C9B80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8889" y="1772816"/>
            <a:ext cx="356604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3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6"/>
          <p:cNvSpPr/>
          <p:nvPr/>
        </p:nvSpPr>
        <p:spPr>
          <a:xfrm>
            <a:off x="6607" y="56400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/>
          </p:nvPr>
        </p:nvSpPr>
        <p:spPr>
          <a:xfrm>
            <a:off x="1141728" y="332656"/>
            <a:ext cx="110502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привлекаемые к проведению и проверке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3" name="Google Shape;343;p46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5" name="Google Shape;345;p46"/>
          <p:cNvSpPr/>
          <p:nvPr/>
        </p:nvSpPr>
        <p:spPr>
          <a:xfrm>
            <a:off x="911424" y="1564585"/>
            <a:ext cx="10657184" cy="4976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355600" algn="just">
              <a:lnSpc>
                <a:spcPts val="2500"/>
              </a:lnSpc>
              <a:spcAft>
                <a:spcPts val="1200"/>
              </a:spcAft>
            </a:pPr>
            <a:r>
              <a:rPr lang="ru-RU" sz="2000" dirty="0">
                <a:latin typeface="Cambria"/>
                <a:ea typeface="Cambria"/>
                <a:sym typeface="Cambria"/>
              </a:rPr>
              <a:t>В день проведения итогового сочинения (изложения) в местах проведения итогового сочинения (изложения) </a:t>
            </a:r>
            <a:r>
              <a:rPr lang="ru-RU" sz="2000" b="1" dirty="0">
                <a:latin typeface="Cambria"/>
                <a:ea typeface="Cambria"/>
                <a:sym typeface="Cambria"/>
              </a:rPr>
              <a:t>могут присутствовать:</a:t>
            </a:r>
            <a:endParaRPr sz="2000" b="1" dirty="0">
              <a:latin typeface="Cambria"/>
              <a:ea typeface="Cambria"/>
              <a:sym typeface="Cambria"/>
            </a:endParaRPr>
          </a:p>
          <a:p>
            <a:pPr marL="1044000" indent="-5143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itchFamily="18" charset="0"/>
                <a:sym typeface="Cambria"/>
              </a:rPr>
              <a:t>общественные наблюдатели;</a:t>
            </a:r>
            <a:endParaRPr sz="2000" dirty="0">
              <a:latin typeface="Cambria" pitchFamily="18" charset="0"/>
              <a:sym typeface="Cambria"/>
            </a:endParaRPr>
          </a:p>
          <a:p>
            <a:pPr marL="1044000" indent="-5143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itchFamily="18" charset="0"/>
                <a:sym typeface="Cambria"/>
              </a:rPr>
              <a:t>представители СМИ;</a:t>
            </a:r>
            <a:endParaRPr sz="2000" dirty="0">
              <a:latin typeface="Cambria" pitchFamily="18" charset="0"/>
              <a:sym typeface="Cambria"/>
            </a:endParaRPr>
          </a:p>
          <a:p>
            <a:pPr marL="1044000" indent="-514350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Cambria" pitchFamily="18" charset="0"/>
                <a:sym typeface="Cambria"/>
              </a:rPr>
              <a:t>должностные лица Рособрнадзора и (или) </a:t>
            </a:r>
            <a:r>
              <a:rPr lang="ru-RU" sz="2000" dirty="0" err="1">
                <a:latin typeface="Cambria" pitchFamily="18" charset="0"/>
                <a:sym typeface="Cambria"/>
              </a:rPr>
              <a:t>Кузбассобрнадзора</a:t>
            </a:r>
            <a:r>
              <a:rPr lang="ru-RU" sz="2000" dirty="0">
                <a:latin typeface="Cambria" pitchFamily="18" charset="0"/>
                <a:sym typeface="Cambria"/>
              </a:rPr>
              <a:t>.</a:t>
            </a:r>
            <a:endParaRPr sz="2000" dirty="0">
              <a:latin typeface="Cambria" pitchFamily="18" charset="0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8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48"/>
          <p:cNvSpPr txBox="1">
            <a:spLocks noGrp="1"/>
          </p:cNvSpPr>
          <p:nvPr>
            <p:ph type="title"/>
          </p:nvPr>
        </p:nvSpPr>
        <p:spPr>
          <a:xfrm>
            <a:off x="1127448" y="332656"/>
            <a:ext cx="1113656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5" name="Google Shape;365;p48"/>
          <p:cNvSpPr/>
          <p:nvPr/>
        </p:nvSpPr>
        <p:spPr>
          <a:xfrm>
            <a:off x="234947" y="1078893"/>
            <a:ext cx="11568529" cy="57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3425" lvl="2" algn="just">
              <a:buSzPts val="2400"/>
            </a:pP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      Руководитель ОО:</a:t>
            </a:r>
          </a:p>
          <a:p>
            <a:pPr marL="733425" lvl="2" algn="just">
              <a:buSzPts val="2400"/>
            </a:pPr>
            <a:endParaRPr lang="ru-RU" sz="2000" dirty="0">
              <a:latin typeface="Cambria"/>
              <a:ea typeface="Cambria"/>
              <a:cs typeface="Cambria"/>
              <a:sym typeface="Cambria"/>
            </a:endParaRPr>
          </a:p>
          <a:p>
            <a:pPr marL="1076325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обеспечивает каждый учебный кабинет орфографическими и толковыми словарями для участников итогового сочинения (изложения ) в необходимом количестве;</a:t>
            </a:r>
          </a:p>
          <a:p>
            <a:pPr marL="1076325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готовит для участников итогового сочинения (изложения) черновики со штампом образовательный организации (при необходимости черные </a:t>
            </a:r>
            <a:r>
              <a:rPr lang="ru-RU" sz="2000" dirty="0" err="1">
                <a:latin typeface="Cambria"/>
                <a:ea typeface="Cambria"/>
                <a:cs typeface="Cambria"/>
                <a:sym typeface="Cambria"/>
              </a:rPr>
              <a:t>гелевые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 ручки);</a:t>
            </a:r>
          </a:p>
          <a:p>
            <a:pPr marL="1076325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распределяет участников итогового сочинения (изложения) по учебным кабинетам в произвольном порядке (по одному человеку за рабочий стол) в соответствии с количеством мест и необходимыми условиями для участников с ОВЗ, детей-инвалидов и инвалидов, заполняет форму ИС-04 «Список участников итогового сочинения (изложения)»;</a:t>
            </a:r>
          </a:p>
          <a:p>
            <a:pPr marL="1076325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организует печать бланков итогового сочинения (изложения), инструкций для участников итогового сочинения (изложения);</a:t>
            </a:r>
          </a:p>
          <a:p>
            <a:pPr marL="1076325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организует печать тем итоговых сочинений, текстов итоговых изложений за 15 минут до начала проведения итогового сочинения (изложения</a:t>
            </a:r>
            <a:r>
              <a:rPr lang="en-US" sz="2000" dirty="0"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/>
          <p:nvPr/>
        </p:nvSpPr>
        <p:spPr>
          <a:xfrm>
            <a:off x="17646" y="-15532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4"/>
          <p:cNvSpPr txBox="1">
            <a:spLocks noGrp="1"/>
          </p:cNvSpPr>
          <p:nvPr>
            <p:ph type="title"/>
          </p:nvPr>
        </p:nvSpPr>
        <p:spPr>
          <a:xfrm>
            <a:off x="1289110" y="291049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alibri"/>
              <a:buNone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Бланки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7" name="Google Shape;427;p54"/>
          <p:cNvSpPr txBox="1"/>
          <p:nvPr/>
        </p:nvSpPr>
        <p:spPr>
          <a:xfrm>
            <a:off x="11346046" y="6349278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593" y="71104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29" name="Google Shape;429;p54"/>
          <p:cNvPicPr preferRelativeResize="0"/>
          <p:nvPr/>
        </p:nvPicPr>
        <p:blipFill rotWithShape="1">
          <a:blip r:embed="rId4">
            <a:alphaModFix/>
          </a:blip>
          <a:srcRect l="11998" t="19137" r="12489" b="10246"/>
          <a:stretch/>
        </p:blipFill>
        <p:spPr>
          <a:xfrm>
            <a:off x="1335499" y="2155661"/>
            <a:ext cx="2978112" cy="402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" name="Google Shape;430;p54"/>
          <p:cNvPicPr preferRelativeResize="0"/>
          <p:nvPr/>
        </p:nvPicPr>
        <p:blipFill rotWithShape="1">
          <a:blip r:embed="rId5">
            <a:alphaModFix/>
          </a:blip>
          <a:srcRect l="5880" t="19143" r="9631" b="11895"/>
          <a:stretch/>
        </p:blipFill>
        <p:spPr>
          <a:xfrm>
            <a:off x="6312024" y="2145389"/>
            <a:ext cx="3411945" cy="402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2" name="Google Shape;432;p54"/>
          <p:cNvSpPr/>
          <p:nvPr/>
        </p:nvSpPr>
        <p:spPr>
          <a:xfrm>
            <a:off x="1289109" y="6177643"/>
            <a:ext cx="3063639" cy="5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Бланк регистрации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6172418" y="6160745"/>
            <a:ext cx="3411945" cy="51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Бланк записи </a:t>
            </a:r>
          </a:p>
          <a:p>
            <a:pPr marL="0" lvl="0" indent="0" algn="ctr" rtl="0"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(односторонняя печать)</a:t>
            </a:r>
            <a:endParaRPr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54"/>
          <p:cNvSpPr/>
          <p:nvPr/>
        </p:nvSpPr>
        <p:spPr>
          <a:xfrm>
            <a:off x="967671" y="808693"/>
            <a:ext cx="110547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60000" algn="just" rtl="0">
              <a:lnSpc>
                <a:spcPct val="107142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Бланки печатаются в образовательных организациях (местах проведения итогового сочинения (изложения) </a:t>
            </a:r>
            <a:r>
              <a:rPr lang="ru-RU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 позднее чем за день до проведения итогового сочинения (изложения).</a:t>
            </a:r>
            <a:endParaRPr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5"/>
          <p:cNvSpPr/>
          <p:nvPr/>
        </p:nvSpPr>
        <p:spPr>
          <a:xfrm>
            <a:off x="0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5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заполнения бланков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3" name="Google Shape;443;p55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5" name="Google Shape;445;p55"/>
          <p:cNvSpPr/>
          <p:nvPr/>
        </p:nvSpPr>
        <p:spPr>
          <a:xfrm>
            <a:off x="700155" y="1527250"/>
            <a:ext cx="10894476" cy="530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Все бланки </a:t>
            </a:r>
            <a:r>
              <a:rPr lang="ru-RU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итогового сочинения (изложения)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заполняются </a:t>
            </a:r>
            <a:r>
              <a:rPr lang="ru-RU" sz="2000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гелевыми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или капиллярными ручками с чернилами черного цвета.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191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Участник итогового сочинения (изложения) должен изображать каждую цифру и букву во все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х заполняемых полях бланка регистрации и верхней части бланка записи, тщательно копируя образец ее написания из строки с образцами написания символов, расположенной в верхней части бланка регистрации. 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191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участников).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191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Если участник </a:t>
            </a:r>
            <a:r>
              <a:rPr lang="ru-RU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итогового сочинения (изложения)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не имеет информации для заполнения какого-то конкретного поля, он должен оставить это поле пустым (не делать прочерков).</a:t>
            </a:r>
            <a:endParaRPr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6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ts val="2000"/>
              </a:lnSpc>
              <a:buClr>
                <a:srgbClr val="FEFEFE"/>
              </a:buClr>
              <a:buSzPts val="34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правила заполнения бланков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5" name="Google Shape;455;p56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7" name="Google Shape;457;p56"/>
          <p:cNvSpPr/>
          <p:nvPr/>
        </p:nvSpPr>
        <p:spPr>
          <a:xfrm>
            <a:off x="479376" y="1621955"/>
            <a:ext cx="7627200" cy="41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algn="just">
              <a:lnSpc>
                <a:spcPct val="107142"/>
              </a:lnSpc>
              <a:spcAft>
                <a:spcPts val="1200"/>
              </a:spcAft>
              <a:buSzPts val="2400"/>
            </a:pPr>
            <a:r>
              <a:rPr lang="ru-RU" sz="20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  Категорически запрещается:</a:t>
            </a:r>
          </a:p>
          <a:p>
            <a:pPr marL="419100" indent="-342900" algn="just">
              <a:lnSpc>
                <a:spcPct val="107142"/>
              </a:lnSpc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делать в полях бланков итогового сочинения (изложения), вне полей бланков итогового сочинения (изложения) какие-либо записи и пометки, не относящиеся к содержанию полей бланков итогового сочинения (изложения);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19100" indent="-342900" algn="just">
              <a:lnSpc>
                <a:spcPct val="107142"/>
              </a:lnSpc>
              <a:spcAft>
                <a:spcPts val="1200"/>
              </a:spcAft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использовать для заполнения бланков итогового сочинения (изложения) цветные ручки, карандаш (даже для черновых записей на бланках), средства для исправления внесенной в бланки итогового сочинения (изложения) информации (корректирующую жидкость, «ластик» и др.).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458" name="Google Shape;45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272" y="2060848"/>
            <a:ext cx="3384376" cy="33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"/>
          <p:cNvSpPr/>
          <p:nvPr/>
        </p:nvSpPr>
        <p:spPr>
          <a:xfrm>
            <a:off x="0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49"/>
          <p:cNvSpPr txBox="1">
            <a:spLocks noGrp="1"/>
          </p:cNvSpPr>
          <p:nvPr>
            <p:ph type="title"/>
          </p:nvPr>
        </p:nvSpPr>
        <p:spPr>
          <a:xfrm>
            <a:off x="1080056" y="332656"/>
            <a:ext cx="11208632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проведения итогового сочинения (изложения) в ОО 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3" name="Google Shape;373;p49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75" name="Google Shape;375;p49"/>
          <p:cNvSpPr/>
          <p:nvPr/>
        </p:nvSpPr>
        <p:spPr>
          <a:xfrm>
            <a:off x="479376" y="2760110"/>
            <a:ext cx="8073900" cy="345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Если участник итогового сочинения (изложения) опоздал, он допускается к написанию итогового сочинения (изложения), при этом время окончания написания итогового сочинения (изложения) не продлевается.</a:t>
            </a:r>
          </a:p>
          <a:p>
            <a:pPr marL="0" marR="0" lvl="0" indent="355600" algn="just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Повторный общий инструктаж для опоздавших участников не проводится. Члены комиссии по проведению итогового сочинения (изложения) предоставляют необходимую информацию для заполнения регистрационных полей бланков итогового сочинения (изложения).   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76" name="Google Shape;37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6360" y="2760110"/>
            <a:ext cx="2592288" cy="3134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D6D38BA-7D43-47A4-BB8D-966E9E325C41}"/>
              </a:ext>
            </a:extLst>
          </p:cNvPr>
          <p:cNvSpPr/>
          <p:nvPr/>
        </p:nvSpPr>
        <p:spPr>
          <a:xfrm>
            <a:off x="407368" y="1551271"/>
            <a:ext cx="11089232" cy="7792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buSzPts val="2400"/>
            </a:pPr>
            <a:r>
              <a:rPr lang="ru-RU" sz="2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Итоговое сочинение (изложение) начинается в 10.00 по местному времени.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3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53"/>
          <p:cNvSpPr txBox="1">
            <a:spLocks noGrp="1"/>
          </p:cNvSpPr>
          <p:nvPr>
            <p:ph type="title"/>
          </p:nvPr>
        </p:nvSpPr>
        <p:spPr>
          <a:xfrm>
            <a:off x="1141728" y="332656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проведения инструктажа участников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8" name="Google Shape;428;p53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Google Shape;42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30" name="Google Shape;430;p53"/>
          <p:cNvSpPr/>
          <p:nvPr/>
        </p:nvSpPr>
        <p:spPr>
          <a:xfrm>
            <a:off x="479376" y="1035343"/>
            <a:ext cx="11161240" cy="8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ctr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Инструктаж состоит из двух частей</a:t>
            </a:r>
            <a:endParaRPr sz="2000" dirty="0"/>
          </a:p>
        </p:txBody>
      </p:sp>
      <p:sp>
        <p:nvSpPr>
          <p:cNvPr id="431" name="Google Shape;431;p53"/>
          <p:cNvSpPr/>
          <p:nvPr/>
        </p:nvSpPr>
        <p:spPr>
          <a:xfrm>
            <a:off x="6240016" y="2132856"/>
            <a:ext cx="5782004" cy="40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8775" algn="just">
              <a:lnSpc>
                <a:spcPct val="112500"/>
              </a:lnSpc>
              <a:spcBef>
                <a:spcPts val="600"/>
              </a:spcBef>
              <a:buClr>
                <a:schemeClr val="dk1"/>
              </a:buClr>
            </a:pPr>
            <a:r>
              <a:rPr lang="ru-RU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Вторая часть инструктажа </a:t>
            </a:r>
            <a:r>
              <a:rPr lang="ru-RU" sz="20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начинается не ранее 10.00 по местному времени</a:t>
            </a:r>
            <a:r>
              <a:rPr lang="ru-RU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и включает в себя ознакомление участников итогового сочинения (изложения) с темами итогового сочинения (текстами итогового изложения), заполнение регистрационных полей бланков.</a:t>
            </a:r>
            <a:endParaRPr sz="2000" dirty="0"/>
          </a:p>
        </p:txBody>
      </p:sp>
      <p:sp>
        <p:nvSpPr>
          <p:cNvPr id="432" name="Google Shape;432;p53"/>
          <p:cNvSpPr/>
          <p:nvPr/>
        </p:nvSpPr>
        <p:spPr>
          <a:xfrm>
            <a:off x="234947" y="2132856"/>
            <a:ext cx="5627485" cy="439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8775" algn="just">
              <a:lnSpc>
                <a:spcPct val="1125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Первая часть инструктажа </a:t>
            </a:r>
            <a:r>
              <a:rPr lang="ru-RU" sz="2000" u="sng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проводится до 10.00 по местному времени</a:t>
            </a:r>
            <a:r>
              <a:rPr lang="ru-RU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 включает в себя информирование участников о порядке проведения итогового сочинения (изложения), в том числе о случаях удаления с итогового сочинения (изложения), продолжительности написания итогового сочинения (изложения), о времени и месте ознакомления с результатами итогового сочинения (изложения), а также о том, что записи на листах бумаги для черновиков не обрабатываются и не проверяются.</a:t>
            </a:r>
            <a:endParaRPr sz="1200" dirty="0"/>
          </a:p>
        </p:txBody>
      </p:sp>
      <p:sp>
        <p:nvSpPr>
          <p:cNvPr id="433" name="Google Shape;433;p53"/>
          <p:cNvSpPr/>
          <p:nvPr/>
        </p:nvSpPr>
        <p:spPr>
          <a:xfrm rot="19792585">
            <a:off x="3354489" y="1682695"/>
            <a:ext cx="793213" cy="354696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33;p53"/>
          <p:cNvSpPr/>
          <p:nvPr/>
        </p:nvSpPr>
        <p:spPr>
          <a:xfrm rot="1674348" flipH="1">
            <a:off x="8360783" y="1682124"/>
            <a:ext cx="781482" cy="355839"/>
          </a:xfrm>
          <a:prstGeom prst="lef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91980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2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625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alibri"/>
              <a:buNone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проведения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6" name="Google Shape;406;p52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8" name="Google Shape;408;p52"/>
          <p:cNvSpPr/>
          <p:nvPr/>
        </p:nvSpPr>
        <p:spPr>
          <a:xfrm>
            <a:off x="551375" y="1446319"/>
            <a:ext cx="7714200" cy="529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После проведения второй части инструктажа итогового сочинения (изложения) члены комиссии по проведению итогового сочинения (изложения) 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объявляют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начало, продолжительность и время окончания написания итогового сочинения (изложения) и фиксируют их на доске (информационном стенде).</a:t>
            </a:r>
          </a:p>
          <a:p>
            <a:pPr marL="3429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В случае нехватки места в бланках записи, выданных ранее, по запросу участника итогового сочинения (изложения) члены комиссии по проведению итогового сочинения (изложения) выдают еще один бланк записи дополнительно (дополнительный бланк записи).</a:t>
            </a:r>
          </a:p>
          <a:p>
            <a:pPr marL="342900" marR="0" lvl="0" indent="-342900" algn="just" rtl="0">
              <a:lnSpc>
                <a:spcPct val="107142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По мере необходимости участникам итогового сочинения (изложения) выдаются дополнительные листы бумаги для черновиков.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" name="Google Shape;409;p52"/>
          <p:cNvPicPr preferRelativeResize="0"/>
          <p:nvPr/>
        </p:nvPicPr>
        <p:blipFill rotWithShape="1">
          <a:blip r:embed="rId4">
            <a:alphaModFix/>
          </a:blip>
          <a:srcRect l="42739"/>
          <a:stretch/>
        </p:blipFill>
        <p:spPr>
          <a:xfrm>
            <a:off x="8400256" y="1840193"/>
            <a:ext cx="3528975" cy="410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8865" y="101990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199456" y="332656"/>
            <a:ext cx="10920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Aft>
                <a:spcPts val="0"/>
              </a:spcAft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Категории участников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81" y="188640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39"/>
          <p:cNvSpPr/>
          <p:nvPr/>
        </p:nvSpPr>
        <p:spPr>
          <a:xfrm>
            <a:off x="263352" y="1621955"/>
            <a:ext cx="8086566" cy="41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Итоговое сочинение (изложение) проводится для обучающихся, экстернов </a:t>
            </a:r>
            <a:r>
              <a:rPr lang="ru-RU" sz="2000" b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как условие допуска </a:t>
            </a:r>
            <a:r>
              <a:rPr lang="ru-RU" sz="2000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 государственной итоговой аттестации по образовательным программам среднего общего образования.</a:t>
            </a:r>
          </a:p>
          <a:p>
            <a:pPr marL="0" marR="0" lvl="0" indent="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Итоговое сочинение в целях использования его результатов при приеме на обучение по программам бакалавриата и специалитета в образовательные организации высшего образования проводится </a:t>
            </a: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по желанию 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выпускников прошлых лет, обучающихся СПО.</a:t>
            </a:r>
            <a:endParaRPr sz="20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2264" y="4252132"/>
            <a:ext cx="3456384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596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/>
          <p:nvPr/>
        </p:nvSpPr>
        <p:spPr>
          <a:xfrm>
            <a:off x="0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стол участника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9" name="Google Shape;419;p53"/>
          <p:cNvSpPr/>
          <p:nvPr/>
        </p:nvSpPr>
        <p:spPr>
          <a:xfrm>
            <a:off x="936040" y="1078894"/>
            <a:ext cx="10056504" cy="5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5600" algn="just" rtl="0">
              <a:lnSpc>
                <a:spcPct val="107142"/>
              </a:lnSpc>
              <a:spcAft>
                <a:spcPts val="1200"/>
              </a:spcAft>
            </a:pPr>
            <a:r>
              <a:rPr lang="ru-RU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 рабочем столе участников итогового сочинения (изложения) </a:t>
            </a:r>
            <a:r>
              <a:rPr lang="ru-RU" sz="1800" b="1" u="sng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находятся</a:t>
            </a:r>
            <a:r>
              <a:rPr lang="ru-RU" sz="1800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800" b="1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бланки регистрации и бланки записи (дополнительные бланки записи);</a:t>
            </a: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листы бумаги для черновиков;</a:t>
            </a: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ручка;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lvl="0" indent="-342900" algn="just" rtl="0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документ, удостоверяющий личность;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44000" lvl="0" indent="-342900" algn="just" rtl="0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лекарства и питание (при необходимости);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44000" lvl="0" indent="-342900" algn="just" rtl="0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орфографический словарь (для участников итогового сочинения);</a:t>
            </a:r>
          </a:p>
          <a:p>
            <a:pPr marL="1044000" lvl="0" indent="-342900" algn="just" rtl="0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орфографический и толковый словари (для участников итогового изложения);</a:t>
            </a:r>
          </a:p>
          <a:p>
            <a:pPr marL="1044000" lvl="0" indent="-342900" algn="just" rtl="0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инструкция для участников итогового сочинения (изложения).</a:t>
            </a:r>
          </a:p>
          <a:p>
            <a:pPr lvl="0" indent="355600" algn="just" rtl="0">
              <a:lnSpc>
                <a:spcPct val="107142"/>
              </a:lnSpc>
            </a:pPr>
            <a:endParaRPr lang="ru-RU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indent="355600" algn="just" rtl="0">
              <a:lnSpc>
                <a:spcPct val="107142"/>
              </a:lnSpc>
              <a:spcAft>
                <a:spcPts val="1200"/>
              </a:spcAft>
            </a:pPr>
            <a:r>
              <a:rPr lang="ru-RU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Участникам итогового сочинения (изложения) </a:t>
            </a:r>
            <a:r>
              <a:rPr lang="ru-RU" sz="1800" b="1" u="sng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запрещено иметь при себе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средства связи;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фото-, аудио- и видеоаппаратуру;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справочные материалы;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письменные заметки и иные средства хранения и передачи информации;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собственные орфографические и (или) толковые словари;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литературные материалы (художественные произведения, дневники, мемуары, публицистика, другие литературные источники).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7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2000"/>
              </a:lnSpc>
              <a:buClr>
                <a:srgbClr val="FEFEFE"/>
              </a:buClr>
              <a:buSzPts val="34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Удаление участника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" name="Google Shape;466;p57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8" name="Google Shape;468;p57"/>
          <p:cNvSpPr/>
          <p:nvPr/>
        </p:nvSpPr>
        <p:spPr>
          <a:xfrm>
            <a:off x="481097" y="1742619"/>
            <a:ext cx="6953414" cy="421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Член комиссии по проведению итогового сочинения (изложения):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составляет </a:t>
            </a:r>
            <a:r>
              <a:rPr lang="ru-RU" sz="1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«Акт об удалении участника итогового сочинения (изложения)» (форма ИС-09)</a:t>
            </a: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вносит соответствующую отметку в </a:t>
            </a:r>
            <a:r>
              <a:rPr lang="ru-RU" sz="1800" b="1" dirty="0">
                <a:latin typeface="Cambria"/>
                <a:ea typeface="Cambria"/>
                <a:cs typeface="Cambria"/>
                <a:sym typeface="Cambria"/>
              </a:rPr>
              <a:t>форму ИС-05 «Ведомость проведения итогового сочинения (изложения) в учебном кабинете ОО (месте проведения)»</a:t>
            </a: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 (участник итогового сочинения (изложения) должен поставить свою подпись в указанной форме);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в бланке регистрации указанного участника итогового сочинения (изложения) вносит отметку «Х» в поле «Удален» и ставит свою подпись.</a:t>
            </a:r>
            <a:endParaRPr sz="1800" dirty="0"/>
          </a:p>
        </p:txBody>
      </p:sp>
      <p:pic>
        <p:nvPicPr>
          <p:cNvPr id="7" name="Picture 2" descr="C:\Documents and Settings\ssv.mt\Рабочий стол\Сканы\image724.jpg">
            <a:extLst>
              <a:ext uri="{FF2B5EF4-FFF2-40B4-BE49-F238E27FC236}">
                <a16:creationId xmlns:a16="http://schemas.microsoft.com/office/drawing/2014/main" xmlns="" id="{B897CF75-B4B0-474D-9324-DEAA0AC03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9288" y="1023856"/>
            <a:ext cx="3843178" cy="421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307780-8626-4621-8BC6-894C4A33DE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265" y="5319757"/>
            <a:ext cx="4111223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0500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7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2000"/>
              </a:lnSpc>
              <a:buClr>
                <a:srgbClr val="FEFEFE"/>
              </a:buClr>
              <a:buSzPts val="34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Досрочное завершение написания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" name="Google Shape;466;p57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8" name="Google Shape;468;p57"/>
          <p:cNvSpPr/>
          <p:nvPr/>
        </p:nvSpPr>
        <p:spPr>
          <a:xfrm>
            <a:off x="335360" y="1314719"/>
            <a:ext cx="7358743" cy="349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latin typeface="Cambria"/>
                <a:ea typeface="Cambria"/>
                <a:cs typeface="Cambria"/>
                <a:sym typeface="Cambria"/>
              </a:rPr>
              <a:t>Член комиссии по проведению итогового сочинения (изложения):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составляет </a:t>
            </a:r>
            <a:r>
              <a:rPr lang="ru-RU" sz="18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«Акт о досрочном завершении написании итогового сочинения (изложения) по уважительным причинам» (форма ИС-08)</a:t>
            </a: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вносит соответствующую отметку в </a:t>
            </a:r>
            <a:r>
              <a:rPr lang="ru-RU" sz="1800" b="1" dirty="0">
                <a:latin typeface="Cambria"/>
                <a:ea typeface="Cambria"/>
                <a:cs typeface="Cambria"/>
                <a:sym typeface="Cambria"/>
              </a:rPr>
              <a:t>форму ИС-05 «Ведомость проведения итогового сочинения (изложения) в учебном кабинете ОО (месте проведения)»</a:t>
            </a: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 (участник итогового сочинения (изложения) должен поставить свою подпись в указанной форме);</a:t>
            </a:r>
          </a:p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mbria"/>
                <a:ea typeface="Cambria"/>
                <a:cs typeface="Cambria"/>
                <a:sym typeface="Cambria"/>
              </a:rPr>
              <a:t>в бланке регистрации указанного участника итогового сочинения (изложения) вносит отметку «Х» в поле «Не закончил» и ставит свою подпись.</a:t>
            </a:r>
            <a:endParaRPr sz="1800" dirty="0"/>
          </a:p>
        </p:txBody>
      </p:sp>
      <p:pic>
        <p:nvPicPr>
          <p:cNvPr id="9" name="Picture 2" descr="C:\Documents and Settings\ssv.mt\Рабочий стол\Сканы\image725.jpg">
            <a:extLst>
              <a:ext uri="{FF2B5EF4-FFF2-40B4-BE49-F238E27FC236}">
                <a16:creationId xmlns:a16="http://schemas.microsoft.com/office/drawing/2014/main" xmlns="" id="{60C167BF-DA43-4ED0-8AB5-B59BF5A4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007" y="972546"/>
            <a:ext cx="3547418" cy="42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4B0399D-9FED-4599-A689-E9A33D586C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8010" y="5278357"/>
            <a:ext cx="3792240" cy="128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6D43917-55E6-4A96-8B2C-F304A4683D09}"/>
              </a:ext>
            </a:extLst>
          </p:cNvPr>
          <p:cNvSpPr/>
          <p:nvPr/>
        </p:nvSpPr>
        <p:spPr>
          <a:xfrm>
            <a:off x="335359" y="4805363"/>
            <a:ext cx="7358744" cy="176123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buSzPts val="2400"/>
            </a:pPr>
            <a:r>
              <a:rPr lang="ru-RU" sz="1600" kern="1200" dirty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Участники итогового сочинения (изложения), досрочно завершившие написание итогового сочинения (изложения), сдают бланки регистрации, бланки записи (дополнительные бланки записи), листы бумаги для черновиков и покидают ОО (место проведения итогового сочинения (изложения), не дожидаясь установленного времени завершения итогового сочинения (изложения).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103549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7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57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ts val="2000"/>
              </a:lnSpc>
              <a:buClr>
                <a:srgbClr val="FEFEFE"/>
              </a:buClr>
              <a:buSzPts val="34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Бланки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6" name="Google Shape;466;p57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8" name="Google Shape;468;p57"/>
          <p:cNvSpPr/>
          <p:nvPr/>
        </p:nvSpPr>
        <p:spPr>
          <a:xfrm>
            <a:off x="551384" y="1433996"/>
            <a:ext cx="11089200" cy="46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5600" algn="just" rtl="0">
              <a:lnSpc>
                <a:spcPct val="8928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7" name="Google Shape;429;p54">
            <a:extLst>
              <a:ext uri="{FF2B5EF4-FFF2-40B4-BE49-F238E27FC236}">
                <a16:creationId xmlns:a16="http://schemas.microsoft.com/office/drawing/2014/main" xmlns="" id="{CDFBB4D0-DC0E-46D1-BB2D-EC52418569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998" t="19137" r="12489" b="10246"/>
          <a:stretch/>
        </p:blipFill>
        <p:spPr>
          <a:xfrm>
            <a:off x="1666590" y="1148626"/>
            <a:ext cx="4032448" cy="553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stikhomirov\Desktop\Бланки сочинения 2018 версия 1 6 ЧБ_.jpg">
            <a:extLst>
              <a:ext uri="{FF2B5EF4-FFF2-40B4-BE49-F238E27FC236}">
                <a16:creationId xmlns:a16="http://schemas.microsoft.com/office/drawing/2014/main" xmlns="" id="{8C8A1DF1-FB4C-45C5-B0D9-B345F7F1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7692" t="85662" r="69231" b="6180"/>
          <a:stretch>
            <a:fillRect/>
          </a:stretch>
        </p:blipFill>
        <p:spPr bwMode="auto">
          <a:xfrm>
            <a:off x="6816080" y="3398671"/>
            <a:ext cx="1917122" cy="1038441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C:\Users\stikhomirov\Desktop\Бланки сочинения 2018 версия 1 6 ЧБ_.jpg">
            <a:extLst>
              <a:ext uri="{FF2B5EF4-FFF2-40B4-BE49-F238E27FC236}">
                <a16:creationId xmlns:a16="http://schemas.microsoft.com/office/drawing/2014/main" xmlns="" id="{3A64CD72-9BBA-4FC8-AFE0-3D2A7AC38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34615" t="87022" r="38462" b="6179"/>
          <a:stretch>
            <a:fillRect/>
          </a:stretch>
        </p:blipFill>
        <p:spPr bwMode="auto">
          <a:xfrm>
            <a:off x="6816081" y="4822842"/>
            <a:ext cx="1980844" cy="76639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DEC40619-79C0-41E8-B0A5-BBF87E2D500A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495599" y="3917892"/>
            <a:ext cx="4320481" cy="21754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607A070-8D75-4231-B8A3-446BAEDCC14C}"/>
              </a:ext>
            </a:extLst>
          </p:cNvPr>
          <p:cNvCxnSpPr>
            <a:cxnSpLocks/>
          </p:cNvCxnSpPr>
          <p:nvPr/>
        </p:nvCxnSpPr>
        <p:spPr>
          <a:xfrm flipH="1">
            <a:off x="3717899" y="5154523"/>
            <a:ext cx="3096345" cy="9349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xmlns="" id="{EC522D53-F878-469B-B7F0-4E59E8E8644F}"/>
              </a:ext>
            </a:extLst>
          </p:cNvPr>
          <p:cNvSpPr/>
          <p:nvPr/>
        </p:nvSpPr>
        <p:spPr>
          <a:xfrm>
            <a:off x="1912296" y="6089451"/>
            <a:ext cx="943344" cy="432048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xmlns="" id="{9FA8D245-B0AF-4031-9851-99AF7800E3CB}"/>
              </a:ext>
            </a:extLst>
          </p:cNvPr>
          <p:cNvSpPr/>
          <p:nvPr/>
        </p:nvSpPr>
        <p:spPr>
          <a:xfrm>
            <a:off x="2945306" y="6089451"/>
            <a:ext cx="1134470" cy="425499"/>
          </a:xfrm>
          <a:prstGeom prst="flowChartProcess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79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/>
          <p:nvPr/>
        </p:nvSpPr>
        <p:spPr>
          <a:xfrm>
            <a:off x="0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3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проведению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19" name="Google Shape;419;p53"/>
          <p:cNvSpPr/>
          <p:nvPr/>
        </p:nvSpPr>
        <p:spPr>
          <a:xfrm>
            <a:off x="720016" y="1078894"/>
            <a:ext cx="10920600" cy="5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5600" algn="just" rtl="0">
              <a:lnSpc>
                <a:spcPct val="107142"/>
              </a:lnSpc>
            </a:pPr>
            <a:endParaRPr lang="ru-RU"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indent="355600" algn="just" rtl="0">
              <a:lnSpc>
                <a:spcPct val="107142"/>
              </a:lnSpc>
              <a:spcAft>
                <a:spcPts val="1200"/>
              </a:spcAft>
            </a:pPr>
            <a:r>
              <a:rPr lang="ru-RU" sz="1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Членам комиссии по проведению итогового сочинения (изложения)</a:t>
            </a:r>
          </a:p>
          <a:p>
            <a:pPr marL="702000" lvl="0" indent="355600" algn="just" rtl="0">
              <a:lnSpc>
                <a:spcPct val="107142"/>
              </a:lnSpc>
              <a:spcAft>
                <a:spcPts val="1200"/>
              </a:spcAft>
            </a:pPr>
            <a:r>
              <a:rPr lang="ru-RU" sz="1800" b="1" u="sng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запрещено иметь при себе</a:t>
            </a: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средства связи;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фото-, аудио- и видеоаппаратуру;</a:t>
            </a:r>
            <a:endParaRPr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справочные материалы;</a:t>
            </a: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письменные заметки;</a:t>
            </a:r>
          </a:p>
          <a:p>
            <a:pPr marL="1044000" indent="-342900" algn="just">
              <a:lnSpc>
                <a:spcPct val="107142"/>
              </a:lnSpc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иные средства хранения и передачи информации;</a:t>
            </a:r>
          </a:p>
          <a:p>
            <a:pPr marL="701100" algn="just">
              <a:lnSpc>
                <a:spcPct val="107142"/>
              </a:lnSpc>
              <a:buClr>
                <a:schemeClr val="dk1"/>
              </a:buClr>
              <a:buSzPts val="2400"/>
            </a:pPr>
            <a:endParaRPr lang="ru-RU" sz="1800" b="1" u="sng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701100" indent="355600" algn="just">
              <a:lnSpc>
                <a:spcPct val="107142"/>
              </a:lnSpc>
              <a:spcAft>
                <a:spcPts val="1200"/>
              </a:spcAft>
              <a:buSzPts val="2400"/>
            </a:pPr>
            <a:r>
              <a:rPr lang="ru-RU" sz="1800" b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оказывать содействие участникам </a:t>
            </a:r>
            <a:r>
              <a:rPr lang="ru-RU" sz="1800" b="1" u="sng" dirty="0" err="1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итоговго</a:t>
            </a:r>
            <a:r>
              <a:rPr lang="ru-RU" sz="1800" b="1" u="sng" dirty="0">
                <a:solidFill>
                  <a:srgbClr val="FF0000"/>
                </a:solidFill>
                <a:latin typeface="Cambria"/>
                <a:ea typeface="Cambria"/>
                <a:sym typeface="Cambria"/>
              </a:rPr>
              <a:t> сочинения (изложения).</a:t>
            </a:r>
          </a:p>
          <a:p>
            <a:pPr marL="701100" algn="just">
              <a:lnSpc>
                <a:spcPct val="107142"/>
              </a:lnSpc>
              <a:buClr>
                <a:schemeClr val="dk1"/>
              </a:buClr>
              <a:buSzPts val="2400"/>
            </a:pPr>
            <a:endParaRPr lang="ru-RU" sz="1800" dirty="0">
              <a:solidFill>
                <a:schemeClr val="dk1"/>
              </a:solidFill>
              <a:latin typeface="Cambria"/>
              <a:ea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966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59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проведения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8" name="Google Shape;488;p59"/>
          <p:cNvSpPr/>
          <p:nvPr/>
        </p:nvSpPr>
        <p:spPr>
          <a:xfrm>
            <a:off x="767408" y="1165530"/>
            <a:ext cx="11161240" cy="566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142"/>
              </a:lnSpc>
              <a:spcAft>
                <a:spcPts val="1800"/>
              </a:spcAft>
            </a:pPr>
            <a:r>
              <a:rPr lang="ru-RU" sz="2000" b="1" dirty="0">
                <a:latin typeface="Cambria"/>
                <a:ea typeface="Cambria"/>
                <a:sym typeface="Cambria"/>
              </a:rPr>
              <a:t>Члены комиссии по проведению итогового сочинения (изложения):</a:t>
            </a:r>
            <a:endParaRPr lang="en-US" sz="2000" b="1" dirty="0">
              <a:latin typeface="Cambria"/>
              <a:ea typeface="Cambria"/>
              <a:sym typeface="Cambria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За 30 минут и за 5 минут до окончания итогового сочинения (изложения) сообщают участникам итогового сочинения (изложения) о скором завершении написания итогового сочинения (изложения) и о необходимости перенести написанные сочинения (изложения) из листов бумаги для черновиков в бланки записи (в том числе в дополнительные бланки записи).</a:t>
            </a:r>
            <a:endParaRPr sz="1800" dirty="0">
              <a:latin typeface="Cambria"/>
              <a:ea typeface="Cambria"/>
              <a:sym typeface="Cambria"/>
            </a:endParaRP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По истечении установленного времени объявляют об окончании выполнения итогового сочинения (изложения) и собирают бланки регистрации, бланки записи (дополнительные бланки записи), листы бумаги для черновиков у участников итогового сочинения (изложения).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Ставят прочерк «Z» в области бланка записи (или дополнительного бланка записи), оставшейся незаполненной, а также заполняют поле «Количество бланков» в бланках регистрации.</a:t>
            </a:r>
          </a:p>
          <a:p>
            <a:pPr marL="342900" lvl="0" indent="-342900" algn="just">
              <a:spcAft>
                <a:spcPts val="1800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Заполняют отчетные формы, использованные во время проведения сочинения (изложения), а также форму ИС-05 «Ведомость проведения итогового сочинения (изложения) в учебном кабинете ОО (месте проведения)».</a:t>
            </a:r>
          </a:p>
          <a:p>
            <a:pPr marL="342900" lvl="0" indent="-342900" algn="just">
              <a:spcAft>
                <a:spcPts val="1800"/>
              </a:spcAft>
              <a:buSzPts val="1100"/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Собранные бланки регистрации, бланки записи (дополнительные бланки записи), листы бумаги для черновиков, а также отчетные формы для проведения итогового сочинения (изложения) передают руководителю ОО.</a:t>
            </a:r>
          </a:p>
          <a:p>
            <a:pPr marL="342900" indent="-342900" algn="just">
              <a:lnSpc>
                <a:spcPct val="107142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ru-RU" sz="2000" dirty="0">
              <a:latin typeface="Cambria"/>
              <a:ea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1"/>
          <p:cNvSpPr/>
          <p:nvPr/>
        </p:nvSpPr>
        <p:spPr>
          <a:xfrm>
            <a:off x="19722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проверки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6" name="Google Shape;506;p61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8" name="Google Shape;508;p61"/>
          <p:cNvSpPr/>
          <p:nvPr/>
        </p:nvSpPr>
        <p:spPr>
          <a:xfrm>
            <a:off x="335358" y="1215301"/>
            <a:ext cx="9073008" cy="4362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Проверка итогового сочинения (изложения) осуществляется экспертами, входящими в состав комиссии по проверке итогового сочинения (изложения).</a:t>
            </a:r>
          </a:p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Эксперты проводят проверку итогового сочинения (изложения) на основе копий бланков.</a:t>
            </a:r>
          </a:p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Каждое сочинение (изложение) участников итогового сочинения (изложения) проверяется одним экспертом один раз.</a:t>
            </a:r>
          </a:p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Результаты проверки итогового сочинения (изложения) вносятся экспертами в копии бланков регистрации.</a:t>
            </a:r>
          </a:p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Ответственное лицо переносит результаты проверки итогового сочинения (изложения) из копий бланков в оригиналы.</a:t>
            </a:r>
            <a:endParaRPr lang="ru-RU" sz="1800" dirty="0">
              <a:solidFill>
                <a:schemeClr val="tx1"/>
              </a:solidFill>
              <a:latin typeface="Cambria"/>
              <a:ea typeface="Cambria"/>
            </a:endParaRPr>
          </a:p>
          <a:p>
            <a:pPr marL="3429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Cambria"/>
                <a:ea typeface="Cambria"/>
                <a:sym typeface="Cambria"/>
              </a:rPr>
              <a:t>Итоговые сочинения (изложения) оцениваются по системе «зачет» или «незачет».</a:t>
            </a:r>
            <a:endParaRPr sz="1800" dirty="0">
              <a:latin typeface="Cambria"/>
              <a:ea typeface="Cambria"/>
            </a:endParaRPr>
          </a:p>
        </p:txBody>
      </p:sp>
      <p:pic>
        <p:nvPicPr>
          <p:cNvPr id="7" name="Google Shape;519;p62">
            <a:extLst>
              <a:ext uri="{FF2B5EF4-FFF2-40B4-BE49-F238E27FC236}">
                <a16:creationId xmlns:a16="http://schemas.microsoft.com/office/drawing/2014/main" xmlns="" id="{D3989481-14A2-45C0-B8D1-89CBD1A253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9925" y="1988840"/>
            <a:ext cx="2150275" cy="23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C930A4D-5B19-4157-966D-D26CD289BBD3}"/>
              </a:ext>
            </a:extLst>
          </p:cNvPr>
          <p:cNvSpPr/>
          <p:nvPr/>
        </p:nvSpPr>
        <p:spPr>
          <a:xfrm>
            <a:off x="407368" y="5642699"/>
            <a:ext cx="9073009" cy="10313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buSzPts val="2400"/>
            </a:pPr>
            <a:r>
              <a:rPr lang="ru-RU" sz="1600" kern="1200" dirty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Проверка и оценивание итогового сочинения (изложения) комиссией по проверке итогового сочинения (изложения) должна завершиться </a:t>
            </a:r>
            <a:r>
              <a:rPr lang="ru-RU" sz="1600" b="1" kern="1200" dirty="0">
                <a:ln w="0"/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не позднее чем через семь календарных дней</a:t>
            </a:r>
            <a:r>
              <a:rPr lang="ru-RU" sz="1600" kern="1200" dirty="0">
                <a:ln w="0"/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 с даты проведения итогового сочинения (изложения)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3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3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поля «Результаты оценивания итогового сочинения (изложения)»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7" name="Google Shape;527;p63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0" name="Google Shape;530;p63"/>
          <p:cNvPicPr preferRelativeResize="0"/>
          <p:nvPr/>
        </p:nvPicPr>
        <p:blipFill rotWithShape="1">
          <a:blip r:embed="rId4">
            <a:alphaModFix/>
          </a:blip>
          <a:srcRect l="3745" t="30527" r="4003" b="34852"/>
          <a:stretch/>
        </p:blipFill>
        <p:spPr>
          <a:xfrm>
            <a:off x="2295994" y="1484784"/>
            <a:ext cx="7632848" cy="4562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3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63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7" name="Google Shape;527;p63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Google Shape;52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A043630-D046-4E56-83A4-19F48841B89C}"/>
              </a:ext>
            </a:extLst>
          </p:cNvPr>
          <p:cNvSpPr/>
          <p:nvPr/>
        </p:nvSpPr>
        <p:spPr>
          <a:xfrm>
            <a:off x="839416" y="1988840"/>
            <a:ext cx="11017224" cy="31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Председателем предметной комиссии по русскому языку Смирновым Алексеем Игоревичем подготовлена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видеоконсультация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для педагогических работников, входящих в состав комиссий по подготовке к написанию и проверке итогового сочинения (изложения) в образовательных организациях.</a:t>
            </a:r>
          </a:p>
          <a:p>
            <a:pPr indent="449580" algn="just">
              <a:lnSpc>
                <a:spcPct val="115000"/>
              </a:lnSpc>
            </a:pPr>
            <a:endParaRPr lang="ru-R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49580">
              <a:lnSpc>
                <a:spcPct val="150000"/>
              </a:lnSpc>
            </a:pPr>
            <a:r>
              <a:rPr lang="ru-RU" sz="20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Запись </a:t>
            </a:r>
            <a:r>
              <a:rPr lang="ru-RU" sz="2000" dirty="0" err="1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видеоконсультации</a:t>
            </a:r>
            <a:r>
              <a:rPr lang="ru-RU" sz="20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председателя предметной комиссии по русскому языку </a:t>
            </a:r>
          </a:p>
          <a:p>
            <a:pPr indent="449580">
              <a:lnSpc>
                <a:spcPct val="150000"/>
              </a:lnSpc>
            </a:pPr>
            <a:r>
              <a:rPr lang="ru-RU" sz="2000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А.И. Смирнова размещена на </a:t>
            </a:r>
            <a:r>
              <a:rPr lang="ru-RU" sz="2000" b="1" dirty="0" err="1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Youtube</a:t>
            </a:r>
            <a:r>
              <a:rPr lang="ru-RU" sz="2000" b="1" dirty="0">
                <a:solidFill>
                  <a:srgbClr val="3B3B3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b="1" u="sng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https://youtu.be/imHob4auqNo</a:t>
            </a:r>
            <a:r>
              <a:rPr lang="ru-RU" sz="2000" b="1" dirty="0">
                <a:solidFill>
                  <a:srgbClr val="4472C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ru-RU" sz="2000" b="1" dirty="0">
              <a:solidFill>
                <a:srgbClr val="3B3B3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49580">
              <a:lnSpc>
                <a:spcPct val="150000"/>
              </a:lnSpc>
            </a:pPr>
            <a:endParaRPr lang="ru-RU" sz="2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99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6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6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регламентов проведения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9" name="Google Shape;559;p66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1" name="Google Shape;561;p66"/>
          <p:cNvSpPr/>
          <p:nvPr/>
        </p:nvSpPr>
        <p:spPr>
          <a:xfrm>
            <a:off x="407368" y="2492896"/>
            <a:ext cx="7920880" cy="314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4000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sym typeface="Cambria"/>
              </a:rPr>
              <a:t>Изменилось количество рекомендуемых слов при написании итогового изложения.</a:t>
            </a:r>
          </a:p>
          <a:p>
            <a:pPr lvl="2" algn="just">
              <a:spcAft>
                <a:spcPts val="1800"/>
              </a:spcAft>
              <a:buSzPts val="2400"/>
            </a:pPr>
            <a:r>
              <a:rPr lang="ru-RU" sz="2000" dirty="0">
                <a:latin typeface="Cambria"/>
                <a:ea typeface="Cambria"/>
                <a:sym typeface="Cambria"/>
              </a:rPr>
              <a:t>Требование № 1. «Объем итогового изложения»</a:t>
            </a:r>
          </a:p>
          <a:p>
            <a:pPr lvl="2" algn="just">
              <a:spcAft>
                <a:spcPts val="1800"/>
              </a:spcAft>
              <a:buSzPts val="2400"/>
            </a:pPr>
            <a:r>
              <a:rPr lang="ru-RU" sz="2000" dirty="0">
                <a:latin typeface="Cambria"/>
                <a:ea typeface="Cambria"/>
                <a:sym typeface="Cambria"/>
              </a:rPr>
              <a:t>Рекомендуемое количество слов – 200.</a:t>
            </a:r>
            <a:endParaRPr sz="2000" dirty="0">
              <a:latin typeface="Cambria"/>
              <a:ea typeface="Cambria"/>
              <a:sym typeface="Cambria"/>
            </a:endParaRPr>
          </a:p>
        </p:txBody>
      </p:sp>
      <p:pic>
        <p:nvPicPr>
          <p:cNvPr id="7" name="Picture 2" descr="C:\Users\oyukhnovich\Desktop\для презентации\ксерокопирование.jpg">
            <a:extLst>
              <a:ext uri="{FF2B5EF4-FFF2-40B4-BE49-F238E27FC236}">
                <a16:creationId xmlns:a16="http://schemas.microsoft.com/office/drawing/2014/main" xmlns="" id="{283E7408-3852-40F9-BBAE-513C17AF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0343" y="2772479"/>
            <a:ext cx="1903712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856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0"/>
          <p:cNvSpPr txBox="1">
            <a:spLocks noGrp="1"/>
          </p:cNvSpPr>
          <p:nvPr>
            <p:ph type="title"/>
          </p:nvPr>
        </p:nvSpPr>
        <p:spPr>
          <a:xfrm>
            <a:off x="1141728" y="332656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Порядок подачи заявления на участие в итоговом сочинение (изложение)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5" name="Google Shape;275;p40"/>
          <p:cNvSpPr/>
          <p:nvPr/>
        </p:nvSpPr>
        <p:spPr>
          <a:xfrm>
            <a:off x="592002" y="3567402"/>
            <a:ext cx="11089200" cy="94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5600" algn="just"/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Заявления на участие в итоговом сочинении (изложении) </a:t>
            </a:r>
            <a:r>
              <a:rPr lang="ru-RU" sz="20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подаются </a:t>
            </a:r>
            <a:r>
              <a:rPr lang="ru-RU" sz="2000" b="1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не позднее чем за две недели до начала проведения итогового сочинения (изложения)</a:t>
            </a:r>
            <a:r>
              <a:rPr lang="ru-RU" sz="20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7856944" y="1312575"/>
            <a:ext cx="2271503" cy="70573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algn="ctr" fontAlgn="t"/>
            <a:r>
              <a:rPr lang="ru-RU" kern="1200" dirty="0">
                <a:latin typeface="Cambria" panose="02040503050406030204" pitchFamily="18" charset="0"/>
                <a:ea typeface="Cambria" panose="02040503050406030204" pitchFamily="18" charset="0"/>
              </a:rPr>
              <a:t>Согласие</a:t>
            </a:r>
          </a:p>
          <a:p>
            <a:pPr marL="0" algn="ctr" fontAlgn="t"/>
            <a:r>
              <a:rPr lang="ru-RU" kern="1200" dirty="0">
                <a:latin typeface="Cambria" panose="02040503050406030204" pitchFamily="18" charset="0"/>
                <a:ea typeface="Cambria" panose="02040503050406030204" pitchFamily="18" charset="0"/>
              </a:rPr>
              <a:t>на обработку персональных данных</a:t>
            </a:r>
            <a:endParaRPr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7" name="Google Shape;277;p40"/>
          <p:cNvSpPr/>
          <p:nvPr/>
        </p:nvSpPr>
        <p:spPr>
          <a:xfrm>
            <a:off x="2207567" y="1315374"/>
            <a:ext cx="2257590" cy="70573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 algn="ctr" fontAlgn="t">
              <a:buFont typeface="Arial"/>
              <a:buNone/>
            </a:pPr>
            <a:r>
              <a:rPr lang="ru-RU" kern="1200" dirty="0">
                <a:latin typeface="Cambria" panose="02040503050406030204" pitchFamily="18" charset="0"/>
                <a:ea typeface="Cambria" panose="02040503050406030204" pitchFamily="18" charset="0"/>
              </a:rPr>
              <a:t>Заявление</a:t>
            </a:r>
          </a:p>
          <a:p>
            <a:pPr lvl="0" indent="0" algn="ctr" fontAlgn="t">
              <a:buFont typeface="Arial"/>
              <a:buNone/>
            </a:pPr>
            <a:r>
              <a:rPr lang="ru-RU" kern="1200" dirty="0">
                <a:latin typeface="Cambria" panose="02040503050406030204" pitchFamily="18" charset="0"/>
                <a:ea typeface="Cambria" panose="02040503050406030204" pitchFamily="18" charset="0"/>
              </a:rPr>
              <a:t>на участие в итоговом сочинении (изложении)</a:t>
            </a:r>
            <a:endParaRPr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8" name="Google Shape;2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091" y="1042981"/>
            <a:ext cx="2955023" cy="216999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0"/>
          <p:cNvSpPr/>
          <p:nvPr/>
        </p:nvSpPr>
        <p:spPr>
          <a:xfrm rot="10800000">
            <a:off x="8014396" y="2126632"/>
            <a:ext cx="998903" cy="9417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0"/>
          <p:cNvSpPr/>
          <p:nvPr/>
        </p:nvSpPr>
        <p:spPr>
          <a:xfrm rot="10800000" flipH="1">
            <a:off x="3397643" y="2165357"/>
            <a:ext cx="998903" cy="9417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5214324"/>
              </p:ext>
            </p:extLst>
          </p:nvPr>
        </p:nvGraphicFramePr>
        <p:xfrm>
          <a:off x="695400" y="4693702"/>
          <a:ext cx="10873208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Сроки регистрации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kern="1200" cap="none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Дата проведения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 20 ноября 2019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kern="1200" cap="none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04 декабря 2019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 22 января 2020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kern="1200" cap="none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05 февраля 2020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до 22 апреля 2020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000" b="1" i="0" u="none" strike="noStrike" kern="1200" cap="none" dirty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  <a:sym typeface="Arial"/>
                        </a:rPr>
                        <a:t>06 мая 2020 года</a:t>
                      </a: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4"/>
          <p:cNvSpPr/>
          <p:nvPr/>
        </p:nvSpPr>
        <p:spPr>
          <a:xfrm>
            <a:off x="19722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4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Доставка материалов итогового сочинения (изложения) в РЦОИ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8" name="Google Shape;538;p64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40" name="Google Shape;540;p64"/>
          <p:cNvSpPr/>
          <p:nvPr/>
        </p:nvSpPr>
        <p:spPr>
          <a:xfrm>
            <a:off x="551384" y="1379000"/>
            <a:ext cx="11089232" cy="16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indent="350838" algn="just" rtl="0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>
                <a:latin typeface="Cambria"/>
                <a:ea typeface="Cambria"/>
                <a:cs typeface="Aharoni" pitchFamily="2" charset="-79"/>
                <a:sym typeface="Cambria"/>
              </a:rPr>
              <a:t>Руководитель ОО обеспечивают доставку оригиналов бланков итогового сочинения (изложения) </a:t>
            </a:r>
            <a:r>
              <a:rPr lang="ru-RU" sz="1800" dirty="0">
                <a:latin typeface="Cambria"/>
                <a:ea typeface="Cambria"/>
                <a:cs typeface="Aharoni" pitchFamily="2" charset="-79"/>
                <a:sym typeface="Cambria"/>
              </a:rPr>
              <a:t>участников итогового сочинения (изложения) с внесенными в них результатами проверки, в том числе оригиналы бланков итогового сочинения (изложения) с внесенной отметкой «Х» в поле «Не закончил» («Удален»), подтвержденной подписью члена комиссии по проведению итогового сочинения (изложения), в МОУО, муниципальный координатор </a:t>
            </a:r>
            <a:r>
              <a:rPr lang="ru-RU" sz="1800" b="1" dirty="0">
                <a:latin typeface="Cambria"/>
                <a:ea typeface="Cambria"/>
                <a:cs typeface="Aharoni" pitchFamily="2" charset="-79"/>
                <a:sym typeface="Cambria"/>
              </a:rPr>
              <a:t>в РЦОИ </a:t>
            </a:r>
            <a:r>
              <a:rPr lang="ru-RU" sz="1800" dirty="0">
                <a:latin typeface="Cambria"/>
                <a:ea typeface="Cambria"/>
                <a:cs typeface="Aharoni" pitchFamily="2" charset="-79"/>
                <a:sym typeface="Cambria"/>
              </a:rPr>
              <a:t>для последующей обработки.</a:t>
            </a:r>
            <a:endParaRPr sz="1800" dirty="0">
              <a:latin typeface="Aharoni" pitchFamily="2" charset="-79"/>
              <a:ea typeface="Cambria"/>
              <a:cs typeface="Aharoni" pitchFamily="2" charset="-79"/>
              <a:sym typeface="Cambria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0FAE7E2-FD09-4FA9-9B82-F0BD1CD9A0EE}"/>
              </a:ext>
            </a:extLst>
          </p:cNvPr>
          <p:cNvSpPr/>
          <p:nvPr/>
        </p:nvSpPr>
        <p:spPr>
          <a:xfrm>
            <a:off x="1273052" y="3068960"/>
            <a:ext cx="9721080" cy="3600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6000" indent="-342900" algn="just">
              <a:lnSpc>
                <a:spcPct val="107142"/>
              </a:lnSpc>
              <a:spcAft>
                <a:spcPts val="1200"/>
              </a:spcAft>
              <a:buSzPts val="2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Форма ИС-05 «Ведомость проведения итогового сочинения (изложения) в учебном кабинете ОО(месте проведения)»</a:t>
            </a:r>
          </a:p>
          <a:p>
            <a:pPr marL="396000" indent="-342900" algn="just">
              <a:lnSpc>
                <a:spcPct val="107142"/>
              </a:lnSpc>
              <a:spcAft>
                <a:spcPts val="1200"/>
              </a:spcAft>
              <a:buSzPts val="2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Форма ИС-06 «Протокол проверки итогового сочинения (изложения)»</a:t>
            </a:r>
          </a:p>
          <a:p>
            <a:pPr marL="396000" indent="-342900" algn="just">
              <a:lnSpc>
                <a:spcPct val="107142"/>
              </a:lnSpc>
              <a:spcAft>
                <a:spcPts val="1200"/>
              </a:spcAft>
              <a:buSzPts val="2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Форма ИС-07 «Ведомость коррекции персональных данных участников итогового сочинения (изложения)» (в случае заполнения)</a:t>
            </a:r>
          </a:p>
          <a:p>
            <a:pPr marL="396000" indent="-342900" algn="just">
              <a:lnSpc>
                <a:spcPct val="107142"/>
              </a:lnSpc>
              <a:spcAft>
                <a:spcPts val="1200"/>
              </a:spcAft>
              <a:buSzPts val="2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Форма ИС-08 «Акт о досрочном завершении написания итогового сочинения (изложения) по уважительным причинам»</a:t>
            </a:r>
          </a:p>
          <a:p>
            <a:pPr marL="396000" indent="-342900" algn="just">
              <a:lnSpc>
                <a:spcPct val="107142"/>
              </a:lnSpc>
              <a:spcAft>
                <a:spcPts val="1200"/>
              </a:spcAft>
              <a:buSzPts val="2000"/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Cambria"/>
                <a:ea typeface="Cambria"/>
                <a:sym typeface="Cambria"/>
              </a:rPr>
              <a:t> Форма ИС-09 «Акт об удалении участника итогового сочинения (изложения)» (материалы служебного расследования по факту нарушения установленного порядка)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/>
          <p:nvPr/>
        </p:nvSpPr>
        <p:spPr>
          <a:xfrm>
            <a:off x="19722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5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информирования о результатах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9" name="Google Shape;549;p65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6AFFC3A-A979-41D4-82B8-09C9A3CC3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7951345"/>
              </p:ext>
            </p:extLst>
          </p:nvPr>
        </p:nvGraphicFramePr>
        <p:xfrm>
          <a:off x="1271464" y="1916832"/>
          <a:ext cx="9793088" cy="3749289"/>
        </p:xfrm>
        <a:graphic>
          <a:graphicData uri="http://schemas.openxmlformats.org/drawingml/2006/table">
            <a:tbl>
              <a:tblPr/>
              <a:tblGrid>
                <a:gridCol w="1861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6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33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05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14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02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Дата проведения итогового сочинения (изложения)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Проверка экспертами   комиссий образовательных организаций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Сроки обработки на региональном уровне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Сроки выдачи результатов итогового сочинения (изложения)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Дата ознакомления участников итогового сочинения (изложения) с результатами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04.12.2019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04.12.2019-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10.12.2019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11.12.2019-15.12.2019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16.12.2019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17.12.2019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05.02.2020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05.02.2020-11.02.2020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12.02.2020-16.02.2020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17.02.2020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18.02.2020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06.05.2020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06.05.2020-12.05.2020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13.05.2020-17.05.2020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18.05.2020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19.05.2020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5"/>
          <p:cNvSpPr/>
          <p:nvPr/>
        </p:nvSpPr>
        <p:spPr>
          <a:xfrm>
            <a:off x="19722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65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Повторный допуск к написанию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9" name="Google Shape;549;p65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67408" y="1315374"/>
            <a:ext cx="10880271" cy="464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>
              <a:spcAft>
                <a:spcPts val="1800"/>
              </a:spcAft>
            </a:pPr>
            <a:r>
              <a:rPr lang="ru-RU" sz="2000" b="1" dirty="0">
                <a:latin typeface="Cambria" pitchFamily="18" charset="0"/>
              </a:rPr>
              <a:t>Повторно к написанию итогового сочинения (изложения) </a:t>
            </a:r>
            <a:r>
              <a:rPr lang="ru-RU" sz="2000" dirty="0">
                <a:latin typeface="Cambria" pitchFamily="18" charset="0"/>
              </a:rPr>
              <a:t>в текущем учебном году в дополнительные сроки (</a:t>
            </a:r>
            <a:r>
              <a:rPr lang="ru-RU" sz="2000" u="sng" dirty="0">
                <a:latin typeface="Cambria" pitchFamily="18" charset="0"/>
              </a:rPr>
              <a:t>в первую среду февраля и первую рабочую среду мая</a:t>
            </a:r>
            <a:r>
              <a:rPr lang="ru-RU" sz="2000" dirty="0">
                <a:latin typeface="Cambria" pitchFamily="18" charset="0"/>
              </a:rPr>
              <a:t>) </a:t>
            </a:r>
            <a:r>
              <a:rPr lang="ru-RU" sz="2000" b="1" dirty="0">
                <a:latin typeface="Cambria" pitchFamily="18" charset="0"/>
              </a:rPr>
              <a:t>допускаются:</a:t>
            </a:r>
          </a:p>
          <a:p>
            <a:pPr marL="6480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</a:rPr>
              <a:t>обучающиеся, экстерны, получившие по итоговому сочинению (изложению) неудовлетворительный результат («незачет»);</a:t>
            </a:r>
          </a:p>
          <a:p>
            <a:pPr marL="6480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</a:rPr>
              <a:t>обучающиеся, экстерны, удаленные с итогового сочинения (изложения) за нарушение требований Порядка проведения ГИА-11;</a:t>
            </a:r>
          </a:p>
          <a:p>
            <a:pPr marL="6480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</a:rPr>
              <a:t>участники, 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pPr marL="648000" indent="-342900" algn="just">
              <a:lnSpc>
                <a:spcPct val="107142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latin typeface="Cambria"/>
                <a:ea typeface="Cambria"/>
              </a:rPr>
              <a:t>участники, не завершившие написание итогового сочинения (изложения) по уважительным причинам (болезнь или иные обстоятельства), подтвержденным документально.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558651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6"/>
          <p:cNvSpPr/>
          <p:nvPr/>
        </p:nvSpPr>
        <p:spPr>
          <a:xfrm>
            <a:off x="19722" y="26075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6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действия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9" name="Google Shape;559;p66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61" name="Google Shape;561;p66"/>
          <p:cNvSpPr/>
          <p:nvPr/>
        </p:nvSpPr>
        <p:spPr>
          <a:xfrm>
            <a:off x="407368" y="2492896"/>
            <a:ext cx="7920880" cy="314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4000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sym typeface="Cambria"/>
              </a:rPr>
              <a:t>Итоговое сочинение (изложение) как допуск к ГИА – бессрочно. </a:t>
            </a:r>
            <a:endParaRPr sz="2000" dirty="0">
              <a:latin typeface="Cambria"/>
              <a:ea typeface="Cambria"/>
              <a:sym typeface="Cambria"/>
            </a:endParaRPr>
          </a:p>
          <a:p>
            <a:pPr marL="324000" lvl="2" indent="-342900" algn="just">
              <a:spcAft>
                <a:spcPts val="18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sym typeface="Cambria"/>
              </a:rPr>
              <a:t>Итоговое сочинение в случае представления его при приеме на обучение по программам </a:t>
            </a:r>
            <a:r>
              <a:rPr lang="ru-RU" sz="2000" dirty="0" err="1">
                <a:latin typeface="Cambria"/>
                <a:ea typeface="Cambria"/>
                <a:sym typeface="Cambria"/>
              </a:rPr>
              <a:t>бакалавриата</a:t>
            </a:r>
            <a:r>
              <a:rPr lang="ru-RU" sz="2000" dirty="0">
                <a:latin typeface="Cambria"/>
                <a:ea typeface="Cambria"/>
                <a:sym typeface="Cambria"/>
              </a:rPr>
              <a:t> и программам </a:t>
            </a:r>
            <a:r>
              <a:rPr lang="ru-RU" sz="2000" dirty="0" err="1">
                <a:latin typeface="Cambria"/>
                <a:ea typeface="Cambria"/>
                <a:sym typeface="Cambria"/>
              </a:rPr>
              <a:t>специалитета</a:t>
            </a:r>
            <a:r>
              <a:rPr lang="ru-RU" sz="2000" dirty="0">
                <a:latin typeface="Cambria"/>
                <a:ea typeface="Cambria"/>
                <a:sym typeface="Cambria"/>
              </a:rPr>
              <a:t> действительно в течение четырех лет, следующих за годом написания такого сочинения.</a:t>
            </a:r>
            <a:endParaRPr sz="2000" dirty="0">
              <a:latin typeface="Cambria"/>
              <a:ea typeface="Cambria"/>
              <a:sym typeface="Cambria"/>
            </a:endParaRPr>
          </a:p>
        </p:txBody>
      </p:sp>
      <p:pic>
        <p:nvPicPr>
          <p:cNvPr id="7" name="Picture 2" descr="C:\Users\oyukhnovich\Desktop\для презентации\ксерокопирование.jpg">
            <a:extLst>
              <a:ext uri="{FF2B5EF4-FFF2-40B4-BE49-F238E27FC236}">
                <a16:creationId xmlns:a16="http://schemas.microsoft.com/office/drawing/2014/main" xmlns="" id="{283E7408-3852-40F9-BBAE-513C17AF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0343" y="2772479"/>
            <a:ext cx="1903712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6"/>
          <p:cNvSpPr/>
          <p:nvPr/>
        </p:nvSpPr>
        <p:spPr>
          <a:xfrm>
            <a:off x="18426" y="17009"/>
            <a:ext cx="12185393" cy="1288240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66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62500"/>
              </a:lnSpc>
              <a:buClr>
                <a:srgbClr val="FEFEFE"/>
              </a:buClr>
              <a:buSzPts val="3200"/>
              <a:defRPr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 бланков итогового сочинения (изложения)</a:t>
            </a:r>
          </a:p>
        </p:txBody>
      </p:sp>
      <p:sp>
        <p:nvSpPr>
          <p:cNvPr id="559" name="Google Shape;559;p66"/>
          <p:cNvSpPr txBox="1"/>
          <p:nvPr/>
        </p:nvSpPr>
        <p:spPr>
          <a:xfrm>
            <a:off x="11328400" y="6390885"/>
            <a:ext cx="863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79" cy="9661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7536A91-24DC-4CC5-8C0D-85C0130293DA}"/>
              </a:ext>
            </a:extLst>
          </p:cNvPr>
          <p:cNvSpPr/>
          <p:nvPr/>
        </p:nvSpPr>
        <p:spPr>
          <a:xfrm>
            <a:off x="875149" y="1078894"/>
            <a:ext cx="111132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100">
              <a:spcAft>
                <a:spcPts val="1200"/>
              </a:spcAft>
            </a:pPr>
            <a:r>
              <a:rPr lang="ru-RU" altLang="ru-RU" sz="2000" dirty="0">
                <a:latin typeface="Cambria" pitchFamily="18" charset="0"/>
              </a:rPr>
              <a:t>1. Бланки регистрации и бланки записи участников итогового сочинения (изложения), выполнявших работу в одной аудитории, </a:t>
            </a:r>
            <a:r>
              <a:rPr lang="ru-RU" altLang="ru-RU" sz="2000" b="1" dirty="0">
                <a:latin typeface="Cambria" pitchFamily="18" charset="0"/>
              </a:rPr>
              <a:t>складываются вместе в одну стопку</a:t>
            </a:r>
          </a:p>
          <a:p>
            <a:pPr marL="14400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бланк регистрации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бланк записи № 1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бланк записи № 2</a:t>
            </a:r>
          </a:p>
          <a:p>
            <a:pPr marL="14400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дополнительные бланки</a:t>
            </a:r>
          </a:p>
          <a:p>
            <a:pPr marL="305100">
              <a:spcAft>
                <a:spcPts val="1200"/>
              </a:spcAft>
            </a:pPr>
            <a:r>
              <a:rPr lang="ru-RU" sz="2000" dirty="0">
                <a:latin typeface="Cambria" pitchFamily="18" charset="0"/>
              </a:rPr>
              <a:t>2. После работы первого участника в аналогичном порядке располагаются бланки второго участника, затем третьего и т.д. </a:t>
            </a:r>
          </a:p>
          <a:p>
            <a:pPr marL="305100">
              <a:spcAft>
                <a:spcPts val="1200"/>
              </a:spcAft>
            </a:pPr>
            <a:r>
              <a:rPr lang="ru-RU" altLang="ru-RU" sz="2000" dirty="0">
                <a:latin typeface="Cambria" pitchFamily="18" charset="0"/>
              </a:rPr>
              <a:t>3. Вся стопка работ участников из одной аудитории помещается в возвратный доставочный пакет. На пакет наклеивается </a:t>
            </a:r>
            <a:r>
              <a:rPr lang="ru-RU" altLang="ru-RU" sz="2000" b="1" dirty="0">
                <a:latin typeface="Cambria" pitchFamily="18" charset="0"/>
              </a:rPr>
              <a:t>сопроводительный бланк с информацией</a:t>
            </a:r>
            <a:r>
              <a:rPr lang="ru-RU" altLang="ru-RU" sz="2000" dirty="0">
                <a:latin typeface="Cambria" pitchFamily="18" charset="0"/>
              </a:rPr>
              <a:t>:</a:t>
            </a:r>
          </a:p>
          <a:p>
            <a:pPr marL="14400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наименование ОО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количество участников в аудитории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номер аудитории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количество бланков записи</a:t>
            </a:r>
          </a:p>
          <a:p>
            <a:pPr marL="14400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Cambria"/>
                <a:ea typeface="Cambria"/>
              </a:rPr>
              <a:t>количество бланков записи</a:t>
            </a:r>
          </a:p>
          <a:p>
            <a:pPr marL="305100"/>
            <a:endParaRPr lang="ru-RU" altLang="ru-RU" sz="2000" b="1" dirty="0">
              <a:latin typeface="Cambria" pitchFamily="18" charset="0"/>
            </a:endParaRPr>
          </a:p>
          <a:p>
            <a:pPr marL="342900" lvl="0" indent="-342900" algn="just" eaLnBrk="1" hangingPunct="1">
              <a:buAutoNum type="arabicPeriod"/>
            </a:pPr>
            <a:endParaRPr lang="ru-RU" sz="16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5F861E-E19F-4D17-9197-1E3BF7A8D5B7}"/>
              </a:ext>
            </a:extLst>
          </p:cNvPr>
          <p:cNvSpPr/>
          <p:nvPr/>
        </p:nvSpPr>
        <p:spPr>
          <a:xfrm>
            <a:off x="2831403" y="5225367"/>
            <a:ext cx="1847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800" b="1" dirty="0">
              <a:solidFill>
                <a:srgbClr val="000099"/>
              </a:solidFill>
              <a:latin typeface="Calibri"/>
            </a:endParaRPr>
          </a:p>
          <a:p>
            <a:pPr algn="ctr"/>
            <a:endParaRPr lang="ru-RU" sz="1800" b="1" dirty="0">
              <a:solidFill>
                <a:srgbClr val="000099"/>
              </a:solidFill>
              <a:latin typeface="Calibri"/>
            </a:endParaRPr>
          </a:p>
          <a:p>
            <a:pPr algn="ctr"/>
            <a:endParaRPr lang="ru-RU" sz="1800" b="1" dirty="0">
              <a:solidFill>
                <a:srgbClr val="000099"/>
              </a:solidFill>
              <a:latin typeface="Calibri"/>
            </a:endParaRPr>
          </a:p>
          <a:p>
            <a:pPr lvl="0" algn="ctr" eaLnBrk="1" hangingPunct="1"/>
            <a:endParaRPr lang="ru-RU" sz="1800" b="1" dirty="0">
              <a:solidFill>
                <a:srgbClr val="0000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21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67"/>
          <p:cNvGrpSpPr/>
          <p:nvPr/>
        </p:nvGrpSpPr>
        <p:grpSpPr>
          <a:xfrm>
            <a:off x="508655" y="1741048"/>
            <a:ext cx="7502280" cy="4055718"/>
            <a:chOff x="317311" y="904336"/>
            <a:chExt cx="7502280" cy="4055718"/>
          </a:xfrm>
        </p:grpSpPr>
        <p:sp>
          <p:nvSpPr>
            <p:cNvPr id="567" name="Google Shape;567;p67"/>
            <p:cNvSpPr/>
            <p:nvPr/>
          </p:nvSpPr>
          <p:spPr>
            <a:xfrm rot="5400000">
              <a:off x="4759220" y="-548467"/>
              <a:ext cx="1327807" cy="47869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8CB3E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7"/>
            <p:cNvSpPr txBox="1"/>
            <p:nvPr/>
          </p:nvSpPr>
          <p:spPr>
            <a:xfrm>
              <a:off x="3029624" y="1245947"/>
              <a:ext cx="4722181" cy="1198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650000, г. Кемерово,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пр. Советский 58,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тел.: 8 (3842) 36-43-66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e-mail: </a:t>
              </a:r>
              <a:r>
                <a:rPr lang="ru-RU" sz="2000" b="0" i="0" u="sng" strike="noStrike" cap="none">
                  <a:solidFill>
                    <a:schemeClr val="hlink"/>
                  </a:solidFill>
                  <a:latin typeface="Cambria"/>
                  <a:ea typeface="Cambria"/>
                  <a:cs typeface="Cambria"/>
                  <a:sym typeface="Cambria"/>
                  <a:hlinkClick r:id="rId3"/>
                </a:rPr>
                <a:t>recep@ruobr.ru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" name="Google Shape;569;p67"/>
            <p:cNvSpPr/>
            <p:nvPr/>
          </p:nvSpPr>
          <p:spPr>
            <a:xfrm>
              <a:off x="317311" y="904336"/>
              <a:ext cx="2712313" cy="1881392"/>
            </a:xfrm>
            <a:prstGeom prst="roundRect">
              <a:avLst>
                <a:gd name="adj" fmla="val 16667"/>
              </a:avLst>
            </a:prstGeom>
            <a:solidFill>
              <a:srgbClr val="538C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7"/>
            <p:cNvSpPr txBox="1"/>
            <p:nvPr/>
          </p:nvSpPr>
          <p:spPr>
            <a:xfrm>
              <a:off x="409153" y="996178"/>
              <a:ext cx="2528629" cy="169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Департамент образования </a:t>
              </a:r>
              <a:b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</a:b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 науки Кемеровской области</a:t>
              </a:r>
              <a:endParaRPr/>
            </a:p>
          </p:txBody>
        </p:sp>
        <p:sp>
          <p:nvSpPr>
            <p:cNvPr id="571" name="Google Shape;571;p67"/>
            <p:cNvSpPr/>
            <p:nvPr/>
          </p:nvSpPr>
          <p:spPr>
            <a:xfrm rot="5400000">
              <a:off x="4761126" y="1624374"/>
              <a:ext cx="1326963" cy="47899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8CB3E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7"/>
            <p:cNvSpPr txBox="1"/>
            <p:nvPr/>
          </p:nvSpPr>
          <p:spPr>
            <a:xfrm>
              <a:off x="3029625" y="3420653"/>
              <a:ext cx="4725190" cy="1197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650099, г. Кемерово,</a:t>
              </a:r>
              <a:endParaRPr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ул. Красная 23,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тел.: 8 (3842) 58-70-25</a:t>
              </a:r>
              <a:endParaRPr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mbria"/>
                <a:buChar char="•"/>
              </a:pPr>
              <a:r>
                <a:rPr lang="ru-RU" sz="20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e-</a:t>
              </a:r>
              <a:r>
                <a:rPr lang="ru-RU" sz="2000" b="0" i="0" u="none" strike="noStrike" cap="none" dirty="0" err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mail</a:t>
              </a:r>
              <a:r>
                <a:rPr lang="ru-RU" sz="20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: </a:t>
              </a:r>
              <a:r>
                <a:rPr lang="en-US" sz="2000" b="0" i="0" u="sng" strike="noStrike" cap="none" dirty="0" err="1">
                  <a:solidFill>
                    <a:schemeClr val="hlink"/>
                  </a:solidFill>
                  <a:latin typeface="Cambria"/>
                  <a:ea typeface="Cambria"/>
                  <a:cs typeface="Cambria"/>
                  <a:sym typeface="Cambria"/>
                  <a:hlinkClick r:id="rId4"/>
                </a:rPr>
                <a:t>info@ocmko</a:t>
              </a:r>
              <a:r>
                <a:rPr lang="ru-RU" sz="2000" b="0" i="0" u="sng" strike="noStrike" cap="none" dirty="0">
                  <a:solidFill>
                    <a:schemeClr val="hlink"/>
                  </a:solidFill>
                  <a:latin typeface="Cambria"/>
                  <a:ea typeface="Cambria"/>
                  <a:cs typeface="Cambria"/>
                  <a:sym typeface="Cambria"/>
                  <a:hlinkClick r:id="rId4"/>
                </a:rPr>
                <a:t>.ru</a:t>
              </a:r>
              <a:endParaRPr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3" name="Google Shape;573;p67"/>
            <p:cNvSpPr/>
            <p:nvPr/>
          </p:nvSpPr>
          <p:spPr>
            <a:xfrm>
              <a:off x="317311" y="3078662"/>
              <a:ext cx="2712313" cy="1881392"/>
            </a:xfrm>
            <a:prstGeom prst="roundRect">
              <a:avLst>
                <a:gd name="adj" fmla="val 16667"/>
              </a:avLst>
            </a:prstGeom>
            <a:solidFill>
              <a:srgbClr val="538CD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7"/>
            <p:cNvSpPr txBox="1"/>
            <p:nvPr/>
          </p:nvSpPr>
          <p:spPr>
            <a:xfrm>
              <a:off x="409153" y="3170504"/>
              <a:ext cx="2528629" cy="16977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38100" rIns="762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Областной центр мониторинга качества образования</a:t>
              </a:r>
              <a:endParaRPr/>
            </a:p>
          </p:txBody>
        </p:sp>
      </p:grpSp>
      <p:sp>
        <p:nvSpPr>
          <p:cNvPr id="575" name="Google Shape;575;p67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28248" y="1041750"/>
            <a:ext cx="2842018" cy="477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52000" endA="300" endPos="35000" dist="38100" dir="5400000" sy="-100000" algn="bl" rotWithShape="0"/>
          </a:effectLst>
        </p:spPr>
      </p:pic>
      <p:sp>
        <p:nvSpPr>
          <p:cNvPr id="577" name="Google Shape;577;p67"/>
          <p:cNvSpPr txBox="1"/>
          <p:nvPr/>
        </p:nvSpPr>
        <p:spPr>
          <a:xfrm>
            <a:off x="8976320" y="2185119"/>
            <a:ext cx="9663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Кемерово</a:t>
            </a:r>
            <a:endParaRPr/>
          </a:p>
        </p:txBody>
      </p:sp>
      <p:sp>
        <p:nvSpPr>
          <p:cNvPr id="578" name="Google Shape;578;p67"/>
          <p:cNvSpPr/>
          <p:nvPr/>
        </p:nvSpPr>
        <p:spPr>
          <a:xfrm>
            <a:off x="9192344" y="2492896"/>
            <a:ext cx="72008" cy="72008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4947" y="112712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80" name="Google Shape;580;p67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8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8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8"/>
          <p:cNvSpPr/>
          <p:nvPr/>
        </p:nvSpPr>
        <p:spPr>
          <a:xfrm>
            <a:off x="331532" y="1696255"/>
            <a:ext cx="7613361" cy="2689689"/>
          </a:xfrm>
          <a:prstGeom prst="roundRect">
            <a:avLst>
              <a:gd name="adj" fmla="val 16667"/>
            </a:avLst>
          </a:prstGeom>
          <a:solidFill>
            <a:srgbClr val="B7CCE4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algn="ctr"/>
            <a:r>
              <a:rPr lang="ru-RU" sz="4400" kern="1200" dirty="0">
                <a:ln w="0"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СПАСИБО</a:t>
            </a:r>
            <a:endParaRPr lang="en-US" sz="4400" kern="1200" dirty="0">
              <a:ln w="0">
                <a:solidFill>
                  <a:schemeClr val="bg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Calibri"/>
            </a:endParaRPr>
          </a:p>
          <a:p>
            <a:pPr marL="0" algn="ctr"/>
            <a:r>
              <a:rPr lang="ru-RU" sz="4400" kern="1200" dirty="0">
                <a:ln w="0">
                  <a:solidFill>
                    <a:schemeClr val="bg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  <a:sym typeface="Calibri"/>
              </a:rPr>
              <a:t>ЗА ВНИМАНИЕ!</a:t>
            </a:r>
            <a:endParaRPr sz="4400" kern="1200" dirty="0">
              <a:ln w="0">
                <a:solidFill>
                  <a:schemeClr val="bg2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592" name="Google Shape;59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248" y="1041750"/>
            <a:ext cx="2842018" cy="477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  <a:reflection stA="52000" endA="300" endPos="35000" dist="38100" dir="5400000" sy="-100000" algn="bl" rotWithShape="0"/>
          </a:effectLst>
        </p:spPr>
      </p:pic>
      <p:sp>
        <p:nvSpPr>
          <p:cNvPr id="593" name="Google Shape;593;p68"/>
          <p:cNvSpPr/>
          <p:nvPr/>
        </p:nvSpPr>
        <p:spPr>
          <a:xfrm>
            <a:off x="9192344" y="2492896"/>
            <a:ext cx="72008" cy="72008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68"/>
          <p:cNvSpPr txBox="1"/>
          <p:nvPr/>
        </p:nvSpPr>
        <p:spPr>
          <a:xfrm>
            <a:off x="8976320" y="2185119"/>
            <a:ext cx="96635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Кемерово</a:t>
            </a:r>
            <a:endParaRPr/>
          </a:p>
        </p:txBody>
      </p:sp>
      <p:pic>
        <p:nvPicPr>
          <p:cNvPr id="595" name="Google Shape;595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47" y="112712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199456" y="332656"/>
            <a:ext cx="109206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подачи заявления на участие в итоговом сочинение (изложение)</a:t>
            </a:r>
            <a:endParaRPr lang="ru-RU"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2" name="Google Shape;262;p39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4" name="Google Shape;264;p39"/>
          <p:cNvSpPr/>
          <p:nvPr/>
        </p:nvSpPr>
        <p:spPr>
          <a:xfrm>
            <a:off x="335360" y="1916832"/>
            <a:ext cx="11529332" cy="50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355600" algn="just">
              <a:lnSpc>
                <a:spcPct val="150000"/>
              </a:lnSpc>
              <a:spcAft>
                <a:spcPts val="1200"/>
              </a:spcAft>
            </a:pPr>
            <a:r>
              <a:rPr lang="ru-RU" sz="2000" dirty="0">
                <a:latin typeface="Cambria"/>
                <a:ea typeface="Cambria"/>
                <a:sym typeface="Cambria"/>
              </a:rPr>
              <a:t>Обучающиеся с ОВЗ предъявляют </a:t>
            </a:r>
            <a:r>
              <a:rPr lang="ru-RU" sz="2000" b="1" dirty="0">
                <a:latin typeface="Cambria"/>
                <a:ea typeface="Cambria"/>
                <a:sym typeface="Cambria"/>
              </a:rPr>
              <a:t>копию рекомендаций психолого-медико-педагогической комиссии (ПМПК)</a:t>
            </a:r>
            <a:r>
              <a:rPr lang="ru-RU" sz="2000" dirty="0">
                <a:latin typeface="Cambria"/>
                <a:ea typeface="Cambria"/>
                <a:sym typeface="Cambria"/>
              </a:rPr>
              <a:t>,</a:t>
            </a:r>
          </a:p>
          <a:p>
            <a:pPr indent="355600" algn="just">
              <a:lnSpc>
                <a:spcPct val="150000"/>
              </a:lnSpc>
            </a:pPr>
            <a:r>
              <a:rPr lang="ru-RU" sz="2000" dirty="0">
                <a:latin typeface="Cambria"/>
                <a:ea typeface="Cambria"/>
                <a:sym typeface="Cambria"/>
              </a:rPr>
              <a:t>обучающиеся – дети-инвалиды  и инвалиды – </a:t>
            </a:r>
            <a:r>
              <a:rPr lang="ru-RU" sz="2000" b="1" dirty="0">
                <a:latin typeface="Cambria"/>
                <a:ea typeface="Cambria"/>
                <a:sym typeface="Cambria"/>
              </a:rPr>
              <a:t>оригинал или заверенную копию справки, подтверждающей факт установления инвалидности</a:t>
            </a:r>
            <a:r>
              <a:rPr lang="ru-RU" sz="2000" dirty="0">
                <a:latin typeface="Cambria"/>
                <a:ea typeface="Cambria"/>
                <a:sym typeface="Cambria"/>
              </a:rPr>
              <a:t>, выданной федеральным государственным учреждением медико-социальной экспертизы.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1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5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написания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1" name="Google Shape;29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6160" y="1681980"/>
            <a:ext cx="326688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0;p41"/>
          <p:cNvSpPr/>
          <p:nvPr/>
        </p:nvSpPr>
        <p:spPr>
          <a:xfrm>
            <a:off x="551384" y="1475651"/>
            <a:ext cx="8382000" cy="4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SzPts val="2400"/>
            </a:pPr>
            <a:endParaRPr lang="ru-RU" sz="24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E57A962-6158-4A18-A35F-2E232A202F75}"/>
              </a:ext>
            </a:extLst>
          </p:cNvPr>
          <p:cNvSpPr/>
          <p:nvPr/>
        </p:nvSpPr>
        <p:spPr>
          <a:xfrm>
            <a:off x="2186100" y="1594577"/>
            <a:ext cx="5112568" cy="77923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>
              <a:buSzPts val="2400"/>
            </a:pPr>
            <a:r>
              <a:rPr lang="ru-RU" sz="20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sym typeface="Cambria"/>
              </a:rPr>
              <a:t>3 часа 55 минут (235 минут)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979B7B1-9B24-417F-863C-D5DEAF0AA68D}"/>
              </a:ext>
            </a:extLst>
          </p:cNvPr>
          <p:cNvSpPr/>
          <p:nvPr/>
        </p:nvSpPr>
        <p:spPr>
          <a:xfrm>
            <a:off x="242692" y="2734233"/>
            <a:ext cx="8735358" cy="342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В продолжительность написания итогового сочинения (изложения) </a:t>
            </a: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не включается время, выделенное на подготовительные мероприятия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 (инструктаж участников итогового сочинения (изложения), заполнение ими регистрационных полей и др.).</a:t>
            </a:r>
          </a:p>
          <a:p>
            <a:pPr marL="342900" lvl="0" indent="-342900" algn="just">
              <a:lnSpc>
                <a:spcPct val="150000"/>
              </a:lnSpc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Для участников итогового сочинения (изложения) с ОВЗ, детей-инвалидов и инвалидов продолжительность выполнения итогового сочинения (изложения) </a:t>
            </a: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увеличивается на 1,5 часа.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/>
          <p:nvPr/>
        </p:nvSpPr>
        <p:spPr>
          <a:xfrm>
            <a:off x="1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направления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42"/>
          <p:cNvSpPr/>
          <p:nvPr/>
        </p:nvSpPr>
        <p:spPr>
          <a:xfrm>
            <a:off x="911424" y="1610419"/>
            <a:ext cx="10225136" cy="326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355600" algn="just">
              <a:spcAft>
                <a:spcPts val="1200"/>
              </a:spcAft>
            </a:pPr>
            <a:r>
              <a:rPr lang="ru-RU" sz="2000" dirty="0">
                <a:latin typeface="Cambria" pitchFamily="18" charset="0"/>
              </a:rPr>
              <a:t>В 2019-2020 учебном году объявлены следующие пять открытых тематических направлений итогового сочинения:</a:t>
            </a:r>
          </a:p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«Война и мир» – к 150-летию великой книги.</a:t>
            </a:r>
          </a:p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Надежда и отчаяние.</a:t>
            </a:r>
          </a:p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Добро и зло.</a:t>
            </a:r>
          </a:p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Гордость и смирение.</a:t>
            </a:r>
          </a:p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r>
              <a:rPr lang="ru-RU" sz="2000" dirty="0">
                <a:latin typeface="Cambria" pitchFamily="18" charset="0"/>
              </a:rPr>
              <a:t>Он и она.</a:t>
            </a:r>
          </a:p>
          <a:p>
            <a:pPr marL="529650" lvl="0">
              <a:spcAft>
                <a:spcPts val="1200"/>
              </a:spcAft>
            </a:pP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2"/>
          <p:cNvSpPr/>
          <p:nvPr/>
        </p:nvSpPr>
        <p:spPr>
          <a:xfrm>
            <a:off x="1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>
            <a:off x="1271464" y="332656"/>
            <a:ext cx="10920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направления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1" name="Google Shape;301;p42"/>
          <p:cNvSpPr/>
          <p:nvPr/>
        </p:nvSpPr>
        <p:spPr>
          <a:xfrm>
            <a:off x="695400" y="1315373"/>
            <a:ext cx="10801200" cy="319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44000" lvl="0" indent="-514350">
              <a:spcAft>
                <a:spcPts val="1200"/>
              </a:spcAft>
              <a:buFont typeface="+mj-lt"/>
              <a:buAutoNum type="arabicPeriod"/>
            </a:pPr>
            <a:endParaRPr lang="ru-RU" sz="2000" dirty="0">
              <a:latin typeface="Cambria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2400"/>
              </a:spcAft>
              <a:buSzPts val="2400"/>
              <a:buFont typeface="Wingdings" pitchFamily="2" charset="2"/>
              <a:buChar char="ü"/>
            </a:pPr>
            <a:r>
              <a:rPr lang="ru-RU" sz="2000" b="1" dirty="0">
                <a:latin typeface="Cambria"/>
                <a:ea typeface="Cambria"/>
              </a:rPr>
              <a:t>Темы итоговых сочинений </a:t>
            </a:r>
            <a:r>
              <a:rPr lang="ru-RU" sz="2000" dirty="0">
                <a:latin typeface="Cambria"/>
                <a:ea typeface="Cambria"/>
              </a:rPr>
              <a:t>доступны через портал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</a:rPr>
              <a:t>topic.ege.edu.ru, ege.edu.ru, rustiest.ru, ocmko.ru</a:t>
            </a:r>
            <a:r>
              <a:rPr lang="en-US" sz="2000" dirty="0">
                <a:latin typeface="Cambria"/>
                <a:ea typeface="Cambria"/>
              </a:rPr>
              <a:t> </a:t>
            </a:r>
            <a:r>
              <a:rPr lang="ru-RU" sz="2000" b="1" dirty="0">
                <a:latin typeface="Cambria"/>
                <a:ea typeface="Cambria"/>
              </a:rPr>
              <a:t>за 15 минут до начала </a:t>
            </a:r>
            <a:r>
              <a:rPr lang="ru-RU" sz="2000" dirty="0">
                <a:latin typeface="Cambria"/>
                <a:ea typeface="Cambria"/>
              </a:rPr>
              <a:t>проведения итогового сочинения.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b="1" dirty="0">
                <a:latin typeface="Cambria"/>
                <a:ea typeface="Cambria"/>
              </a:rPr>
              <a:t>Тексты итоговых изложений </a:t>
            </a:r>
            <a:r>
              <a:rPr lang="ru-RU" sz="2000" dirty="0">
                <a:latin typeface="Cambria"/>
                <a:ea typeface="Cambria"/>
              </a:rPr>
              <a:t>будут направлены </a:t>
            </a:r>
            <a:r>
              <a:rPr lang="ru-RU" sz="2000" b="1" dirty="0">
                <a:latin typeface="Cambria"/>
                <a:ea typeface="Cambria"/>
              </a:rPr>
              <a:t>в день проведения</a:t>
            </a:r>
            <a:r>
              <a:rPr lang="ru-RU" sz="2000" dirty="0">
                <a:latin typeface="Cambria"/>
                <a:ea typeface="Cambria"/>
              </a:rPr>
              <a:t> итогового изложения на электронную почту образовательных организаций в зашифрованном виде.</a:t>
            </a:r>
          </a:p>
          <a:p>
            <a:pPr marL="529650" lvl="0">
              <a:spcAft>
                <a:spcPts val="1200"/>
              </a:spcAft>
            </a:pPr>
            <a:endParaRPr 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6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3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1141728" y="332656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привлекаемые к проведению и проверке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0" name="Google Shape;310;p43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2" name="Google Shape;312;p43"/>
          <p:cNvSpPr/>
          <p:nvPr/>
        </p:nvSpPr>
        <p:spPr>
          <a:xfrm>
            <a:off x="365800" y="1535319"/>
            <a:ext cx="7146300" cy="48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355600" algn="just">
              <a:lnSpc>
                <a:spcPct val="107142"/>
              </a:lnSpc>
              <a:spcBef>
                <a:spcPts val="1200"/>
              </a:spcBef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Руководитель ОО </a:t>
            </a:r>
            <a:r>
              <a:rPr lang="ru-RU" sz="2000" b="1" dirty="0">
                <a:latin typeface="Cambria"/>
                <a:ea typeface="Cambria"/>
                <a:cs typeface="Cambria"/>
                <a:sym typeface="Cambria"/>
              </a:rPr>
              <a:t>не позднее чем за две недели до проведения итогового сочинения (изложения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) должен </a:t>
            </a:r>
            <a:r>
              <a:rPr lang="ru-RU" sz="2000" u="sng" dirty="0">
                <a:latin typeface="Cambria"/>
                <a:ea typeface="Cambria"/>
                <a:cs typeface="Cambria"/>
                <a:sym typeface="Cambria"/>
              </a:rPr>
              <a:t>приказом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 сформировать составы комиссий образовательной организации :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457200" algn="just">
              <a:lnSpc>
                <a:spcPct val="107142"/>
              </a:lnSpc>
              <a:spcBef>
                <a:spcPts val="1200"/>
              </a:spcBef>
              <a:buSzPts val="32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Комиссия по проведению итогового сочинения (изложения);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57200" indent="-457200" algn="just">
              <a:lnSpc>
                <a:spcPct val="107142"/>
              </a:lnSpc>
              <a:spcBef>
                <a:spcPts val="1200"/>
              </a:spcBef>
              <a:buSzPts val="32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Комиссия по проверке итогового сочинения (изложения).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  <p:pic>
        <p:nvPicPr>
          <p:cNvPr id="313" name="Google Shape;31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168" y="2996952"/>
            <a:ext cx="4375099" cy="291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/>
          <p:nvPr/>
        </p:nvSpPr>
        <p:spPr>
          <a:xfrm>
            <a:off x="0" y="26075"/>
            <a:ext cx="12191999" cy="1289299"/>
          </a:xfrm>
          <a:custGeom>
            <a:avLst/>
            <a:gdLst/>
            <a:ahLst/>
            <a:cxnLst/>
            <a:rect l="l" t="t" r="r" b="b"/>
            <a:pathLst>
              <a:path w="9144760" h="981516" extrusionOk="0">
                <a:moveTo>
                  <a:pt x="140070" y="0"/>
                </a:moveTo>
                <a:lnTo>
                  <a:pt x="930468" y="5806"/>
                </a:lnTo>
                <a:cubicBezTo>
                  <a:pt x="931887" y="112419"/>
                  <a:pt x="931887" y="112419"/>
                  <a:pt x="933307" y="219032"/>
                </a:cubicBezTo>
                <a:lnTo>
                  <a:pt x="9143737" y="221004"/>
                </a:lnTo>
                <a:cubicBezTo>
                  <a:pt x="9146742" y="348075"/>
                  <a:pt x="9141826" y="487645"/>
                  <a:pt x="9144760" y="650780"/>
                </a:cubicBezTo>
                <a:lnTo>
                  <a:pt x="932752" y="651314"/>
                </a:lnTo>
                <a:cubicBezTo>
                  <a:pt x="932252" y="814879"/>
                  <a:pt x="928295" y="596734"/>
                  <a:pt x="931108" y="761978"/>
                </a:cubicBezTo>
                <a:cubicBezTo>
                  <a:pt x="932031" y="1010938"/>
                  <a:pt x="614946" y="767725"/>
                  <a:pt x="537413" y="981516"/>
                </a:cubicBezTo>
                <a:cubicBezTo>
                  <a:pt x="465576" y="767725"/>
                  <a:pt x="149132" y="1007437"/>
                  <a:pt x="142222" y="758476"/>
                </a:cubicBezTo>
                <a:cubicBezTo>
                  <a:pt x="144988" y="618561"/>
                  <a:pt x="139101" y="766413"/>
                  <a:pt x="143629" y="655651"/>
                </a:cubicBezTo>
                <a:lnTo>
                  <a:pt x="3202" y="655769"/>
                </a:lnTo>
                <a:cubicBezTo>
                  <a:pt x="3007" y="558316"/>
                  <a:pt x="-1315" y="319389"/>
                  <a:pt x="402" y="217237"/>
                </a:cubicBezTo>
                <a:lnTo>
                  <a:pt x="141479" y="217891"/>
                </a:lnTo>
                <a:cubicBezTo>
                  <a:pt x="141868" y="166950"/>
                  <a:pt x="139681" y="50941"/>
                  <a:pt x="140070" y="0"/>
                </a:cubicBezTo>
                <a:close/>
              </a:path>
            </a:pathLst>
          </a:custGeom>
          <a:gradFill>
            <a:gsLst>
              <a:gs pos="0">
                <a:srgbClr val="8CB3E3"/>
              </a:gs>
              <a:gs pos="5000">
                <a:srgbClr val="C5D8F1"/>
              </a:gs>
              <a:gs pos="20000">
                <a:srgbClr val="8CB3E3"/>
              </a:gs>
              <a:gs pos="100000">
                <a:srgbClr val="538CD5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1141728" y="332656"/>
            <a:ext cx="1105027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EFEFE"/>
              </a:buClr>
              <a:buSzPts val="4000"/>
            </a:pPr>
            <a:r>
              <a:rPr lang="ru-RU" sz="23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привлекаемые к проведению и проверке итогового сочинения (изложения)</a:t>
            </a:r>
            <a:endParaRPr sz="23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" name="Google Shape;321;p44"/>
          <p:cNvSpPr txBox="1"/>
          <p:nvPr/>
        </p:nvSpPr>
        <p:spPr>
          <a:xfrm>
            <a:off x="11328400" y="6390885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947" y="112711"/>
            <a:ext cx="906780" cy="966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4" name="Google Shape;324;p44"/>
          <p:cNvSpPr/>
          <p:nvPr/>
        </p:nvSpPr>
        <p:spPr>
          <a:xfrm>
            <a:off x="479376" y="1268760"/>
            <a:ext cx="1141744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355600" algn="just">
              <a:lnSpc>
                <a:spcPts val="2500"/>
              </a:lnSpc>
              <a:spcAft>
                <a:spcPts val="1200"/>
              </a:spcAft>
              <a:buFont typeface="Arial"/>
              <a:buNone/>
            </a:pPr>
            <a:r>
              <a:rPr lang="ru-RU" sz="2000" u="sng" dirty="0">
                <a:latin typeface="Cambria"/>
                <a:ea typeface="Cambria"/>
                <a:cs typeface="Cambria"/>
                <a:sym typeface="Cambria"/>
              </a:rPr>
              <a:t>Руководитель ОО</a:t>
            </a: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 определяет следующие категории лиц для проведения итогового сочинения (изложения):</a:t>
            </a:r>
            <a:endParaRPr sz="2000" dirty="0">
              <a:latin typeface="Cambria"/>
              <a:ea typeface="Cambria"/>
              <a:cs typeface="Cambria"/>
            </a:endParaRP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члены комиссии по проведению итогового сочинения (изложения), участвующие в организации проведения итогового сочинения (изложения);  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члены (эксперты) комиссии по проверке итогового сочинения (изложения), участвующие в проверке итогового сочинения (изложения); 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технические специалисты, оказывающие информационно-технологическую помощь, в том числе по организации печати и копированию бланков итогового сочинения (изложения);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ассистенты для участников с ОВЗ, детей-инвалидов и инвалидов;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медицинские работники;</a:t>
            </a:r>
          </a:p>
          <a:p>
            <a:pPr marL="446088" lvl="0" indent="-342900" algn="just">
              <a:lnSpc>
                <a:spcPts val="2500"/>
              </a:lnSpc>
              <a:spcAft>
                <a:spcPts val="1200"/>
              </a:spcAft>
              <a:buSzPts val="2400"/>
              <a:buFont typeface="Wingdings" pitchFamily="2" charset="2"/>
              <a:buChar char="ü"/>
            </a:pPr>
            <a:r>
              <a:rPr lang="ru-RU" sz="2000" dirty="0">
                <a:latin typeface="Cambria"/>
                <a:ea typeface="Cambria"/>
                <a:cs typeface="Cambria"/>
                <a:sym typeface="Cambria"/>
              </a:rPr>
              <a:t>дежурные, обеспечивающие соблюдение порядка проведения итогового сочинения (изложения).</a:t>
            </a:r>
            <a:endParaRPr sz="2000" dirty="0"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12200</TotalTime>
  <Words>3190</Words>
  <Application>Microsoft Office PowerPoint</Application>
  <PresentationFormat>Произвольный</PresentationFormat>
  <Paragraphs>316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2_Тема Office</vt:lpstr>
      <vt:lpstr>Тема Office</vt:lpstr>
      <vt:lpstr>1_Тема Office</vt:lpstr>
      <vt:lpstr>Слайд 1</vt:lpstr>
      <vt:lpstr>Категории участников итогового сочинения (изложения)</vt:lpstr>
      <vt:lpstr>Порядок подачи заявления на участие в итоговом сочинение (изложение)</vt:lpstr>
      <vt:lpstr>Порядок подачи заявления на участие в итоговом сочинение (изложение)</vt:lpstr>
      <vt:lpstr>Продолжительность написания итогового сочинения (изложения)</vt:lpstr>
      <vt:lpstr>Тематические направления итогового сочинения (изложения)</vt:lpstr>
      <vt:lpstr>Тематические направления итогового сочинения (изложения)</vt:lpstr>
      <vt:lpstr>Лица, привлекаемые к проведению и проверке итогового сочинения (изложения)</vt:lpstr>
      <vt:lpstr>Лица, привлекаемые к проведению и проверке итогового сочинения (изложения)</vt:lpstr>
      <vt:lpstr>Подготовка к проведению итогового сочинения (изложения)</vt:lpstr>
      <vt:lpstr>Памятка о порядке проведения итогового сочинения (изложения)</vt:lpstr>
      <vt:lpstr>Лица, привлекаемые к проведению и проверке итогового сочинения (изложения)</vt:lpstr>
      <vt:lpstr>Подготовка к проведению итогового сочинения (изложения)</vt:lpstr>
      <vt:lpstr>Бланки итогового сочинения (изложения)</vt:lpstr>
      <vt:lpstr>Основные правила заполнения бланков итогового сочинения (изложения)</vt:lpstr>
      <vt:lpstr>Основные правила заполнения бланков итогового сочинения (изложения)</vt:lpstr>
      <vt:lpstr>Порядок проведения итогового сочинения (изложения) в ОО </vt:lpstr>
      <vt:lpstr>Организация проведения инструктажа участников итогового сочинения (изложения)</vt:lpstr>
      <vt:lpstr>Начало проведения итогового сочинения (изложения)</vt:lpstr>
      <vt:lpstr>Рабочий стол участника итогового сочинения (изложения)</vt:lpstr>
      <vt:lpstr>Удаление участника итогового сочинения (изложения)</vt:lpstr>
      <vt:lpstr>Досрочное завершение написания итогового сочинения (изложения)</vt:lpstr>
      <vt:lpstr>Бланки итогового сочинения (изложения)</vt:lpstr>
      <vt:lpstr>Комиссия по проведению итогового сочинения (изложения)</vt:lpstr>
      <vt:lpstr>Завершение проведения итогового сочинения (изложения)</vt:lpstr>
      <vt:lpstr>Порядок проверки итогового сочинения (изложения)</vt:lpstr>
      <vt:lpstr>Заполнение поля «Результаты оценивания итогового сочинения (изложения)»</vt:lpstr>
      <vt:lpstr>Подготовка к проведению итогового сочинения (изложения)</vt:lpstr>
      <vt:lpstr>Изменения регламентов проведения итогового сочинения (изложения)</vt:lpstr>
      <vt:lpstr>Доставка материалов итогового сочинения (изложения) в РЦОИ</vt:lpstr>
      <vt:lpstr>Сроки информирования о результатах итогового сочинения (изложения)</vt:lpstr>
      <vt:lpstr>Повторный допуск к написанию итогового сочинения (изложения)</vt:lpstr>
      <vt:lpstr>Срок действия итогового сочинения (изложения)</vt:lpstr>
      <vt:lpstr>Комплектование бланков итогового сочинения (изложения)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Сергеевна Чванова</dc:creator>
  <cp:lastModifiedBy>Соколова</cp:lastModifiedBy>
  <cp:revision>93</cp:revision>
  <cp:lastPrinted>2019-11-19T02:38:15Z</cp:lastPrinted>
  <dcterms:modified xsi:type="dcterms:W3CDTF">2019-11-19T07:02:13Z</dcterms:modified>
</cp:coreProperties>
</file>